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3" r:id="rId6"/>
    <p:sldId id="278" r:id="rId7"/>
    <p:sldId id="260" r:id="rId8"/>
    <p:sldId id="261" r:id="rId9"/>
    <p:sldId id="262" r:id="rId10"/>
    <p:sldId id="264" r:id="rId11"/>
    <p:sldId id="277" r:id="rId12"/>
    <p:sldId id="266" r:id="rId13"/>
    <p:sldId id="267" r:id="rId14"/>
    <p:sldId id="269" r:id="rId15"/>
    <p:sldId id="268" r:id="rId16"/>
    <p:sldId id="271" r:id="rId17"/>
    <p:sldId id="272" r:id="rId18"/>
    <p:sldId id="273" r:id="rId19"/>
    <p:sldId id="270" r:id="rId20"/>
    <p:sldId id="274" r:id="rId21"/>
    <p:sldId id="275" r:id="rId22"/>
    <p:sldId id="276" r:id="rId23"/>
    <p:sldId id="280" r:id="rId24"/>
    <p:sldId id="281" r:id="rId25"/>
    <p:sldId id="282" r:id="rId26"/>
    <p:sldId id="283" r:id="rId27"/>
    <p:sldId id="285"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45"/>
    <p:restoredTop sz="96327"/>
  </p:normalViewPr>
  <p:slideViewPr>
    <p:cSldViewPr snapToGrid="0" snapToObjects="1">
      <p:cViewPr varScale="1">
        <p:scale>
          <a:sx n="128" d="100"/>
          <a:sy n="128" d="100"/>
        </p:scale>
        <p:origin x="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ACDB-7B8F-7D40-A3D8-136E31D557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7F9B6A-9FC7-6440-A71C-3B7E9484F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C84FEC-9989-C04F-84F5-7108C8E0C180}"/>
              </a:ext>
            </a:extLst>
          </p:cNvPr>
          <p:cNvSpPr>
            <a:spLocks noGrp="1"/>
          </p:cNvSpPr>
          <p:nvPr>
            <p:ph type="dt" sz="half" idx="10"/>
          </p:nvPr>
        </p:nvSpPr>
        <p:spPr/>
        <p:txBody>
          <a:bodyPr/>
          <a:lstStyle/>
          <a:p>
            <a:fld id="{6770E2DF-7844-A54B-94FD-222D2BB68A46}" type="datetimeFigureOut">
              <a:rPr lang="en-US" smtClean="0"/>
              <a:t>7/20/20</a:t>
            </a:fld>
            <a:endParaRPr lang="en-US"/>
          </a:p>
        </p:txBody>
      </p:sp>
      <p:sp>
        <p:nvSpPr>
          <p:cNvPr id="5" name="Footer Placeholder 4">
            <a:extLst>
              <a:ext uri="{FF2B5EF4-FFF2-40B4-BE49-F238E27FC236}">
                <a16:creationId xmlns:a16="http://schemas.microsoft.com/office/drawing/2014/main" id="{C1C84357-82B5-A748-80EA-3B67AF717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EBC04-A73E-D54C-982D-DD0E8191DB00}"/>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25458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FECE-98B7-B44D-AC58-D33113F630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3356E8-D997-6E4F-B26D-4E938423C5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B92E0-AD4D-E54F-9DEB-F19D904E6DDE}"/>
              </a:ext>
            </a:extLst>
          </p:cNvPr>
          <p:cNvSpPr>
            <a:spLocks noGrp="1"/>
          </p:cNvSpPr>
          <p:nvPr>
            <p:ph type="dt" sz="half" idx="10"/>
          </p:nvPr>
        </p:nvSpPr>
        <p:spPr/>
        <p:txBody>
          <a:bodyPr/>
          <a:lstStyle/>
          <a:p>
            <a:fld id="{6770E2DF-7844-A54B-94FD-222D2BB68A46}" type="datetimeFigureOut">
              <a:rPr lang="en-US" smtClean="0"/>
              <a:t>7/20/20</a:t>
            </a:fld>
            <a:endParaRPr lang="en-US"/>
          </a:p>
        </p:txBody>
      </p:sp>
      <p:sp>
        <p:nvSpPr>
          <p:cNvPr id="5" name="Footer Placeholder 4">
            <a:extLst>
              <a:ext uri="{FF2B5EF4-FFF2-40B4-BE49-F238E27FC236}">
                <a16:creationId xmlns:a16="http://schemas.microsoft.com/office/drawing/2014/main" id="{63216103-6936-C642-BCFD-01BB1503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D27C8-B65A-A54C-9A37-6530512A3DBD}"/>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387123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94BA92-70FA-DC4D-AC6B-6C133B987B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205D6C-6F41-D348-947F-C6D23735DD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DCBA6-E49C-564A-8D0C-8DB7DAB28387}"/>
              </a:ext>
            </a:extLst>
          </p:cNvPr>
          <p:cNvSpPr>
            <a:spLocks noGrp="1"/>
          </p:cNvSpPr>
          <p:nvPr>
            <p:ph type="dt" sz="half" idx="10"/>
          </p:nvPr>
        </p:nvSpPr>
        <p:spPr/>
        <p:txBody>
          <a:bodyPr/>
          <a:lstStyle/>
          <a:p>
            <a:fld id="{6770E2DF-7844-A54B-94FD-222D2BB68A46}" type="datetimeFigureOut">
              <a:rPr lang="en-US" smtClean="0"/>
              <a:t>7/20/20</a:t>
            </a:fld>
            <a:endParaRPr lang="en-US"/>
          </a:p>
        </p:txBody>
      </p:sp>
      <p:sp>
        <p:nvSpPr>
          <p:cNvPr id="5" name="Footer Placeholder 4">
            <a:extLst>
              <a:ext uri="{FF2B5EF4-FFF2-40B4-BE49-F238E27FC236}">
                <a16:creationId xmlns:a16="http://schemas.microsoft.com/office/drawing/2014/main" id="{851FCFCA-B0AC-C14E-BA04-0E247A0E2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DFF4B-0EF9-944A-9950-E5E06A444F3A}"/>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288477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F29A-CD44-F14F-B162-0628B67C9D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14EA53-A6AA-A842-BC04-82901E4836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C554F-39AA-8D4C-95F7-72C21C6F52BC}"/>
              </a:ext>
            </a:extLst>
          </p:cNvPr>
          <p:cNvSpPr>
            <a:spLocks noGrp="1"/>
          </p:cNvSpPr>
          <p:nvPr>
            <p:ph type="dt" sz="half" idx="10"/>
          </p:nvPr>
        </p:nvSpPr>
        <p:spPr/>
        <p:txBody>
          <a:bodyPr/>
          <a:lstStyle/>
          <a:p>
            <a:fld id="{6770E2DF-7844-A54B-94FD-222D2BB68A46}" type="datetimeFigureOut">
              <a:rPr lang="en-US" smtClean="0"/>
              <a:t>7/20/20</a:t>
            </a:fld>
            <a:endParaRPr lang="en-US"/>
          </a:p>
        </p:txBody>
      </p:sp>
      <p:sp>
        <p:nvSpPr>
          <p:cNvPr id="5" name="Footer Placeholder 4">
            <a:extLst>
              <a:ext uri="{FF2B5EF4-FFF2-40B4-BE49-F238E27FC236}">
                <a16:creationId xmlns:a16="http://schemas.microsoft.com/office/drawing/2014/main" id="{DD909A60-6845-5C47-B750-7D8008638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1C517-89F5-5347-BBAB-F20CBCFAC99D}"/>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715070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4327-C42A-3A4C-AF3F-2FBA04DB1F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B2647F-5806-E248-ABF4-BA0ADB02EA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8DFDDD-B0D8-CD4E-A4F4-E6B03F9E25CF}"/>
              </a:ext>
            </a:extLst>
          </p:cNvPr>
          <p:cNvSpPr>
            <a:spLocks noGrp="1"/>
          </p:cNvSpPr>
          <p:nvPr>
            <p:ph type="dt" sz="half" idx="10"/>
          </p:nvPr>
        </p:nvSpPr>
        <p:spPr/>
        <p:txBody>
          <a:bodyPr/>
          <a:lstStyle/>
          <a:p>
            <a:fld id="{6770E2DF-7844-A54B-94FD-222D2BB68A46}" type="datetimeFigureOut">
              <a:rPr lang="en-US" smtClean="0"/>
              <a:t>7/20/20</a:t>
            </a:fld>
            <a:endParaRPr lang="en-US"/>
          </a:p>
        </p:txBody>
      </p:sp>
      <p:sp>
        <p:nvSpPr>
          <p:cNvPr id="5" name="Footer Placeholder 4">
            <a:extLst>
              <a:ext uri="{FF2B5EF4-FFF2-40B4-BE49-F238E27FC236}">
                <a16:creationId xmlns:a16="http://schemas.microsoft.com/office/drawing/2014/main" id="{886AFE30-18E8-BB48-85C3-DBDA7DF9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99908-C44E-4F42-8A5B-31D6D45D7CEA}"/>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189403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C633-8DEC-964F-8531-286EBFAAA0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825132-4014-834C-BE77-89E752DC48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DBD451-ED72-964D-9298-82F7DDB81B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785519-E3BD-8C48-B88D-F2C076B7D6E3}"/>
              </a:ext>
            </a:extLst>
          </p:cNvPr>
          <p:cNvSpPr>
            <a:spLocks noGrp="1"/>
          </p:cNvSpPr>
          <p:nvPr>
            <p:ph type="dt" sz="half" idx="10"/>
          </p:nvPr>
        </p:nvSpPr>
        <p:spPr/>
        <p:txBody>
          <a:bodyPr/>
          <a:lstStyle/>
          <a:p>
            <a:fld id="{6770E2DF-7844-A54B-94FD-222D2BB68A46}" type="datetimeFigureOut">
              <a:rPr lang="en-US" smtClean="0"/>
              <a:t>7/20/20</a:t>
            </a:fld>
            <a:endParaRPr lang="en-US"/>
          </a:p>
        </p:txBody>
      </p:sp>
      <p:sp>
        <p:nvSpPr>
          <p:cNvPr id="6" name="Footer Placeholder 5">
            <a:extLst>
              <a:ext uri="{FF2B5EF4-FFF2-40B4-BE49-F238E27FC236}">
                <a16:creationId xmlns:a16="http://schemas.microsoft.com/office/drawing/2014/main" id="{CD5CE69A-2206-C24E-9B52-F34BBCEA2A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4AFBD-B8A0-F74C-8DAF-C697DE049117}"/>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259829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B757-3FFE-2345-96DF-58E0F00E00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8A57F3-8918-F845-8857-BE4A20911F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7A6A77-102F-0C49-AFFF-058678281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DE9342-28CF-0E4E-B8D1-6E7D3E017A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678072-5E71-4F4C-9CEB-980DE349E8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C0138C-678A-BE40-91A2-9F0991E49571}"/>
              </a:ext>
            </a:extLst>
          </p:cNvPr>
          <p:cNvSpPr>
            <a:spLocks noGrp="1"/>
          </p:cNvSpPr>
          <p:nvPr>
            <p:ph type="dt" sz="half" idx="10"/>
          </p:nvPr>
        </p:nvSpPr>
        <p:spPr/>
        <p:txBody>
          <a:bodyPr/>
          <a:lstStyle/>
          <a:p>
            <a:fld id="{6770E2DF-7844-A54B-94FD-222D2BB68A46}" type="datetimeFigureOut">
              <a:rPr lang="en-US" smtClean="0"/>
              <a:t>7/20/20</a:t>
            </a:fld>
            <a:endParaRPr lang="en-US"/>
          </a:p>
        </p:txBody>
      </p:sp>
      <p:sp>
        <p:nvSpPr>
          <p:cNvPr id="8" name="Footer Placeholder 7">
            <a:extLst>
              <a:ext uri="{FF2B5EF4-FFF2-40B4-BE49-F238E27FC236}">
                <a16:creationId xmlns:a16="http://schemas.microsoft.com/office/drawing/2014/main" id="{F0F1543C-8E18-ED4F-A9AE-292D7C3379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236B67-79C6-8448-A58D-2EABFED102DB}"/>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52894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867D-9705-8A45-8BDD-A0AD7A6C82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1E4C19-8394-954F-8C0E-AA6E1C5C6617}"/>
              </a:ext>
            </a:extLst>
          </p:cNvPr>
          <p:cNvSpPr>
            <a:spLocks noGrp="1"/>
          </p:cNvSpPr>
          <p:nvPr>
            <p:ph type="dt" sz="half" idx="10"/>
          </p:nvPr>
        </p:nvSpPr>
        <p:spPr/>
        <p:txBody>
          <a:bodyPr/>
          <a:lstStyle/>
          <a:p>
            <a:fld id="{6770E2DF-7844-A54B-94FD-222D2BB68A46}" type="datetimeFigureOut">
              <a:rPr lang="en-US" smtClean="0"/>
              <a:t>7/20/20</a:t>
            </a:fld>
            <a:endParaRPr lang="en-US"/>
          </a:p>
        </p:txBody>
      </p:sp>
      <p:sp>
        <p:nvSpPr>
          <p:cNvPr id="4" name="Footer Placeholder 3">
            <a:extLst>
              <a:ext uri="{FF2B5EF4-FFF2-40B4-BE49-F238E27FC236}">
                <a16:creationId xmlns:a16="http://schemas.microsoft.com/office/drawing/2014/main" id="{667851B1-67B3-E645-B962-C8A1F12CD3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B024EA-1B56-2E4E-A523-0AD81FC56D25}"/>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2409878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84ECF-AEEA-BF43-A07E-F0C365742E5C}"/>
              </a:ext>
            </a:extLst>
          </p:cNvPr>
          <p:cNvSpPr>
            <a:spLocks noGrp="1"/>
          </p:cNvSpPr>
          <p:nvPr>
            <p:ph type="dt" sz="half" idx="10"/>
          </p:nvPr>
        </p:nvSpPr>
        <p:spPr/>
        <p:txBody>
          <a:bodyPr/>
          <a:lstStyle/>
          <a:p>
            <a:fld id="{6770E2DF-7844-A54B-94FD-222D2BB68A46}" type="datetimeFigureOut">
              <a:rPr lang="en-US" smtClean="0"/>
              <a:t>7/20/20</a:t>
            </a:fld>
            <a:endParaRPr lang="en-US"/>
          </a:p>
        </p:txBody>
      </p:sp>
      <p:sp>
        <p:nvSpPr>
          <p:cNvPr id="3" name="Footer Placeholder 2">
            <a:extLst>
              <a:ext uri="{FF2B5EF4-FFF2-40B4-BE49-F238E27FC236}">
                <a16:creationId xmlns:a16="http://schemas.microsoft.com/office/drawing/2014/main" id="{BEF7025A-83E0-6E49-91F5-7638ACF9BA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085BA4-36B5-2D49-A69E-77FBB605DF9A}"/>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339108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70C2-B51F-1148-B7BD-AA971B77A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C7295C-941E-8E47-98EB-1482369211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EA5414-1663-B549-B1CE-47A0F7384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EA0A2-90EB-FB45-8F5F-19AE3B264100}"/>
              </a:ext>
            </a:extLst>
          </p:cNvPr>
          <p:cNvSpPr>
            <a:spLocks noGrp="1"/>
          </p:cNvSpPr>
          <p:nvPr>
            <p:ph type="dt" sz="half" idx="10"/>
          </p:nvPr>
        </p:nvSpPr>
        <p:spPr/>
        <p:txBody>
          <a:bodyPr/>
          <a:lstStyle/>
          <a:p>
            <a:fld id="{6770E2DF-7844-A54B-94FD-222D2BB68A46}" type="datetimeFigureOut">
              <a:rPr lang="en-US" smtClean="0"/>
              <a:t>7/20/20</a:t>
            </a:fld>
            <a:endParaRPr lang="en-US"/>
          </a:p>
        </p:txBody>
      </p:sp>
      <p:sp>
        <p:nvSpPr>
          <p:cNvPr id="6" name="Footer Placeholder 5">
            <a:extLst>
              <a:ext uri="{FF2B5EF4-FFF2-40B4-BE49-F238E27FC236}">
                <a16:creationId xmlns:a16="http://schemas.microsoft.com/office/drawing/2014/main" id="{7300DBDB-8EC5-4F4D-BAF0-68020F604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C71FC4-6179-7D4C-8256-1AC2AEBB33F4}"/>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116131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CD1B-9F02-BD46-B696-03D390057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F5218B-ECA3-B74B-AEB9-AD8FEDE57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BACC4E-2DA8-0C48-974D-7A4C84619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599765-FB20-0D40-99B4-4B3C5EC3FA44}"/>
              </a:ext>
            </a:extLst>
          </p:cNvPr>
          <p:cNvSpPr>
            <a:spLocks noGrp="1"/>
          </p:cNvSpPr>
          <p:nvPr>
            <p:ph type="dt" sz="half" idx="10"/>
          </p:nvPr>
        </p:nvSpPr>
        <p:spPr/>
        <p:txBody>
          <a:bodyPr/>
          <a:lstStyle/>
          <a:p>
            <a:fld id="{6770E2DF-7844-A54B-94FD-222D2BB68A46}" type="datetimeFigureOut">
              <a:rPr lang="en-US" smtClean="0"/>
              <a:t>7/20/20</a:t>
            </a:fld>
            <a:endParaRPr lang="en-US"/>
          </a:p>
        </p:txBody>
      </p:sp>
      <p:sp>
        <p:nvSpPr>
          <p:cNvPr id="6" name="Footer Placeholder 5">
            <a:extLst>
              <a:ext uri="{FF2B5EF4-FFF2-40B4-BE49-F238E27FC236}">
                <a16:creationId xmlns:a16="http://schemas.microsoft.com/office/drawing/2014/main" id="{1DEECD80-4D1D-1842-84EB-5E16F66AB4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B7D9C-CBAA-7147-A938-C5761455E407}"/>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2134450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6E8177-E02A-FE48-98E1-88F448397E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7FB2E1-7015-4C45-8325-ADC42418B5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A8B5E-3AD4-4F49-B76F-76AB6F15DB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0E2DF-7844-A54B-94FD-222D2BB68A46}" type="datetimeFigureOut">
              <a:rPr lang="en-US" smtClean="0"/>
              <a:t>7/20/20</a:t>
            </a:fld>
            <a:endParaRPr lang="en-US"/>
          </a:p>
        </p:txBody>
      </p:sp>
      <p:sp>
        <p:nvSpPr>
          <p:cNvPr id="5" name="Footer Placeholder 4">
            <a:extLst>
              <a:ext uri="{FF2B5EF4-FFF2-40B4-BE49-F238E27FC236}">
                <a16:creationId xmlns:a16="http://schemas.microsoft.com/office/drawing/2014/main" id="{CB12C211-577B-1B4E-92D3-29C1BCD11A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0A8A8-F8FE-374B-91BC-F738B903A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E0225-EBBE-6A42-9834-82EF78A9C062}" type="slidenum">
              <a:rPr lang="en-US" smtClean="0"/>
              <a:t>‹#›</a:t>
            </a:fld>
            <a:endParaRPr lang="en-US"/>
          </a:p>
        </p:txBody>
      </p:sp>
    </p:spTree>
    <p:extLst>
      <p:ext uri="{BB962C8B-B14F-4D97-AF65-F5344CB8AC3E}">
        <p14:creationId xmlns:p14="http://schemas.microsoft.com/office/powerpoint/2010/main" val="365637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DB309-F449-044A-B424-54A54D1A6903}"/>
              </a:ext>
            </a:extLst>
          </p:cNvPr>
          <p:cNvSpPr>
            <a:spLocks noGrp="1"/>
          </p:cNvSpPr>
          <p:nvPr>
            <p:ph type="ctrTitle"/>
          </p:nvPr>
        </p:nvSpPr>
        <p:spPr/>
        <p:txBody>
          <a:bodyPr/>
          <a:lstStyle/>
          <a:p>
            <a:r>
              <a:rPr lang="en-US" dirty="0"/>
              <a:t>Boolean Algebra, Gates and Digital Logic</a:t>
            </a:r>
          </a:p>
        </p:txBody>
      </p:sp>
      <p:sp>
        <p:nvSpPr>
          <p:cNvPr id="3" name="Subtitle 2">
            <a:extLst>
              <a:ext uri="{FF2B5EF4-FFF2-40B4-BE49-F238E27FC236}">
                <a16:creationId xmlns:a16="http://schemas.microsoft.com/office/drawing/2014/main" id="{32D69D3C-E0B1-0A4E-80C2-FC29564939D8}"/>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182181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7E1D-5150-A546-BDB6-A30AE504870B}"/>
              </a:ext>
            </a:extLst>
          </p:cNvPr>
          <p:cNvSpPr>
            <a:spLocks noGrp="1"/>
          </p:cNvSpPr>
          <p:nvPr>
            <p:ph type="title"/>
          </p:nvPr>
        </p:nvSpPr>
        <p:spPr/>
        <p:txBody>
          <a:bodyPr/>
          <a:lstStyle/>
          <a:p>
            <a:r>
              <a:rPr lang="en-US" dirty="0"/>
              <a:t>Gates and Digital Logic Circuits </a:t>
            </a:r>
            <a:br>
              <a:rPr lang="en-US" dirty="0"/>
            </a:br>
            <a:endParaRPr lang="en-US" dirty="0"/>
          </a:p>
        </p:txBody>
      </p:sp>
      <p:sp>
        <p:nvSpPr>
          <p:cNvPr id="3" name="Content Placeholder 2">
            <a:extLst>
              <a:ext uri="{FF2B5EF4-FFF2-40B4-BE49-F238E27FC236}">
                <a16:creationId xmlns:a16="http://schemas.microsoft.com/office/drawing/2014/main" id="{C05BAF5A-C85A-FA40-A135-FC7ECA1F3C33}"/>
              </a:ext>
            </a:extLst>
          </p:cNvPr>
          <p:cNvSpPr>
            <a:spLocks noGrp="1"/>
          </p:cNvSpPr>
          <p:nvPr>
            <p:ph idx="1"/>
          </p:nvPr>
        </p:nvSpPr>
        <p:spPr>
          <a:xfrm>
            <a:off x="838200" y="976045"/>
            <a:ext cx="10515600" cy="5200918"/>
          </a:xfrm>
        </p:spPr>
        <p:txBody>
          <a:bodyPr>
            <a:normAutofit lnSpcReduction="10000"/>
          </a:bodyPr>
          <a:lstStyle/>
          <a:p>
            <a:r>
              <a:rPr lang="en-US" dirty="0"/>
              <a:t>The electronics inside a modern computer are digital. </a:t>
            </a:r>
          </a:p>
          <a:p>
            <a:r>
              <a:rPr lang="en-US" dirty="0"/>
              <a:t>Digital electronics operate with only two voltage levels of interest: a high voltage and a low voltage.  All other voltage values are temporary and occur while transitioning between the values.</a:t>
            </a:r>
          </a:p>
          <a:p>
            <a:r>
              <a:rPr lang="en-US" dirty="0"/>
              <a:t>The fact that computers are digital is also a key reason they use binary numbers, since a binary system matches the underlying abstraction inherent in the electronics.</a:t>
            </a:r>
          </a:p>
          <a:p>
            <a:r>
              <a:rPr lang="en-US" dirty="0"/>
              <a:t>Rather than refer to the voltage levels, we talk about signals that are (logically) true, or 1, or are </a:t>
            </a:r>
            <a:r>
              <a:rPr lang="en-US" i="1" dirty="0"/>
              <a:t>asserted</a:t>
            </a:r>
            <a:r>
              <a:rPr lang="en-US" dirty="0"/>
              <a:t>; or signals that are (logically) false, or 0, or are </a:t>
            </a:r>
            <a:r>
              <a:rPr lang="en-US" i="1" dirty="0" err="1"/>
              <a:t>deasserted</a:t>
            </a:r>
            <a:r>
              <a:rPr lang="en-US" dirty="0"/>
              <a:t>.</a:t>
            </a:r>
          </a:p>
          <a:p>
            <a:r>
              <a:rPr lang="en-US" dirty="0"/>
              <a:t>The values 0 and 1 are called complements or inverses of one another.</a:t>
            </a:r>
          </a:p>
        </p:txBody>
      </p:sp>
    </p:spTree>
    <p:extLst>
      <p:ext uri="{BB962C8B-B14F-4D97-AF65-F5344CB8AC3E}">
        <p14:creationId xmlns:p14="http://schemas.microsoft.com/office/powerpoint/2010/main" val="236041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8DB3-325F-2A46-8DF1-2A0D32AC351B}"/>
              </a:ext>
            </a:extLst>
          </p:cNvPr>
          <p:cNvSpPr>
            <a:spLocks noGrp="1"/>
          </p:cNvSpPr>
          <p:nvPr>
            <p:ph type="title"/>
          </p:nvPr>
        </p:nvSpPr>
        <p:spPr/>
        <p:txBody>
          <a:bodyPr/>
          <a:lstStyle/>
          <a:p>
            <a:r>
              <a:rPr lang="en-US" dirty="0"/>
              <a:t>Digital Logic Circuits</a:t>
            </a:r>
          </a:p>
        </p:txBody>
      </p:sp>
      <p:sp>
        <p:nvSpPr>
          <p:cNvPr id="3" name="Content Placeholder 2">
            <a:extLst>
              <a:ext uri="{FF2B5EF4-FFF2-40B4-BE49-F238E27FC236}">
                <a16:creationId xmlns:a16="http://schemas.microsoft.com/office/drawing/2014/main" id="{28AEDB76-F046-1A4D-95AD-36A5AC694403}"/>
              </a:ext>
            </a:extLst>
          </p:cNvPr>
          <p:cNvSpPr>
            <a:spLocks noGrp="1"/>
          </p:cNvSpPr>
          <p:nvPr>
            <p:ph idx="1"/>
          </p:nvPr>
        </p:nvSpPr>
        <p:spPr/>
        <p:txBody>
          <a:bodyPr/>
          <a:lstStyle/>
          <a:p>
            <a:r>
              <a:rPr lang="en-US" dirty="0"/>
              <a:t>Electronic circuits that handle information encoded in binary form (deal with signals that have only two values, 0 and 1)</a:t>
            </a:r>
          </a:p>
        </p:txBody>
      </p:sp>
    </p:spTree>
    <p:extLst>
      <p:ext uri="{BB962C8B-B14F-4D97-AF65-F5344CB8AC3E}">
        <p14:creationId xmlns:p14="http://schemas.microsoft.com/office/powerpoint/2010/main" val="2288866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7283-4739-044F-9BA3-A819A025BFC1}"/>
              </a:ext>
            </a:extLst>
          </p:cNvPr>
          <p:cNvSpPr>
            <a:spLocks noGrp="1"/>
          </p:cNvSpPr>
          <p:nvPr>
            <p:ph type="title"/>
          </p:nvPr>
        </p:nvSpPr>
        <p:spPr/>
        <p:txBody>
          <a:bodyPr/>
          <a:lstStyle/>
          <a:p>
            <a:r>
              <a:rPr lang="en-US" dirty="0"/>
              <a:t>Gates Continued…</a:t>
            </a:r>
          </a:p>
        </p:txBody>
      </p:sp>
      <p:sp>
        <p:nvSpPr>
          <p:cNvPr id="3" name="Content Placeholder 2">
            <a:extLst>
              <a:ext uri="{FF2B5EF4-FFF2-40B4-BE49-F238E27FC236}">
                <a16:creationId xmlns:a16="http://schemas.microsoft.com/office/drawing/2014/main" id="{4BAE2CFC-D422-8E4B-A55D-D4AF7B6573B7}"/>
              </a:ext>
            </a:extLst>
          </p:cNvPr>
          <p:cNvSpPr>
            <a:spLocks noGrp="1"/>
          </p:cNvSpPr>
          <p:nvPr>
            <p:ph idx="1"/>
          </p:nvPr>
        </p:nvSpPr>
        <p:spPr/>
        <p:txBody>
          <a:bodyPr/>
          <a:lstStyle/>
          <a:p>
            <a:r>
              <a:rPr lang="en-US" b="1" i="1" dirty="0"/>
              <a:t>Asserted signal</a:t>
            </a:r>
            <a:r>
              <a:rPr lang="en-US" dirty="0"/>
              <a:t>: A signal that is (logically) true, or 1.</a:t>
            </a:r>
          </a:p>
          <a:p>
            <a:r>
              <a:rPr lang="en-US" b="1" i="1" dirty="0" err="1"/>
              <a:t>Deasserted</a:t>
            </a:r>
            <a:r>
              <a:rPr lang="en-US" b="1" i="1" dirty="0"/>
              <a:t> signal</a:t>
            </a:r>
            <a:r>
              <a:rPr lang="en-US" dirty="0"/>
              <a:t>: A signal that is (logically) false, or 0.</a:t>
            </a:r>
          </a:p>
          <a:p>
            <a:r>
              <a:rPr lang="en-US" dirty="0"/>
              <a:t>Logic blocks are categorized as one of two types</a:t>
            </a:r>
          </a:p>
          <a:p>
            <a:pPr marL="914400" lvl="1" indent="-457200">
              <a:buFont typeface="+mj-lt"/>
              <a:buAutoNum type="arabicPeriod"/>
            </a:pPr>
            <a:r>
              <a:rPr lang="en-US" b="1" i="1" dirty="0"/>
              <a:t>Combinational logic</a:t>
            </a:r>
            <a:r>
              <a:rPr lang="en-US" dirty="0"/>
              <a:t>: A logic system whose blocks do not contain memory and hence compute the same output given the same input.</a:t>
            </a:r>
          </a:p>
          <a:p>
            <a:pPr marL="914400" lvl="1" indent="-457200">
              <a:buFont typeface="+mj-lt"/>
              <a:buAutoNum type="arabicPeriod"/>
            </a:pPr>
            <a:r>
              <a:rPr lang="en-US" b="1" i="1" dirty="0"/>
              <a:t>Sequential logic</a:t>
            </a:r>
            <a:r>
              <a:rPr lang="en-US" dirty="0"/>
              <a:t>: A group of logic elements that contain memory and hence whose value depends on the input as well as the current contents of the memory.</a:t>
            </a:r>
          </a:p>
        </p:txBody>
      </p:sp>
    </p:spTree>
    <p:extLst>
      <p:ext uri="{BB962C8B-B14F-4D97-AF65-F5344CB8AC3E}">
        <p14:creationId xmlns:p14="http://schemas.microsoft.com/office/powerpoint/2010/main" val="3085987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4181-74E0-984C-8253-A52038620DAC}"/>
              </a:ext>
            </a:extLst>
          </p:cNvPr>
          <p:cNvSpPr>
            <a:spLocks noGrp="1"/>
          </p:cNvSpPr>
          <p:nvPr>
            <p:ph type="title"/>
          </p:nvPr>
        </p:nvSpPr>
        <p:spPr/>
        <p:txBody>
          <a:bodyPr/>
          <a:lstStyle/>
          <a:p>
            <a:r>
              <a:rPr lang="en-US" dirty="0"/>
              <a:t> Gates Continued </a:t>
            </a:r>
          </a:p>
        </p:txBody>
      </p:sp>
      <p:sp>
        <p:nvSpPr>
          <p:cNvPr id="3" name="Content Placeholder 2">
            <a:extLst>
              <a:ext uri="{FF2B5EF4-FFF2-40B4-BE49-F238E27FC236}">
                <a16:creationId xmlns:a16="http://schemas.microsoft.com/office/drawing/2014/main" id="{AD50E39B-9713-0141-9CDA-73112FA97454}"/>
              </a:ext>
            </a:extLst>
          </p:cNvPr>
          <p:cNvSpPr>
            <a:spLocks noGrp="1"/>
          </p:cNvSpPr>
          <p:nvPr>
            <p:ph idx="1"/>
          </p:nvPr>
        </p:nvSpPr>
        <p:spPr>
          <a:xfrm>
            <a:off x="838200" y="1253447"/>
            <a:ext cx="10515600" cy="4923516"/>
          </a:xfrm>
        </p:spPr>
        <p:txBody>
          <a:bodyPr>
            <a:normAutofit lnSpcReduction="10000"/>
          </a:bodyPr>
          <a:lstStyle/>
          <a:p>
            <a:r>
              <a:rPr lang="en-US" dirty="0"/>
              <a:t>A gate is a device that implements basic logic functions, such as AND or OR.</a:t>
            </a:r>
          </a:p>
          <a:p>
            <a:r>
              <a:rPr lang="en-US" dirty="0"/>
              <a:t>An AND gate implements the AND function, and an OR gate implements the OR function.</a:t>
            </a:r>
          </a:p>
          <a:p>
            <a:r>
              <a:rPr lang="en-US" dirty="0"/>
              <a:t>Both AND and OR are commutative and associative, an AND or an OR gate can have multiple inputs, with the output equal to the AND or OR of all the inputs.</a:t>
            </a:r>
          </a:p>
          <a:p>
            <a:r>
              <a:rPr lang="en-US" dirty="0"/>
              <a:t>Th e logical function NOT is implemented with an inverter that always has a single input.</a:t>
            </a:r>
          </a:p>
          <a:p>
            <a:r>
              <a:rPr lang="en-US" dirty="0"/>
              <a:t>To draw a NOT, the common practice is to add “bubbles” to the inputs or outputs of a gate to cause the logic value on that input line or output line to be inverted.</a:t>
            </a:r>
          </a:p>
          <a:p>
            <a:endParaRPr lang="en-US" dirty="0"/>
          </a:p>
          <a:p>
            <a:endParaRPr lang="en-US" dirty="0"/>
          </a:p>
          <a:p>
            <a:endParaRPr lang="en-US" dirty="0"/>
          </a:p>
        </p:txBody>
      </p:sp>
    </p:spTree>
    <p:extLst>
      <p:ext uri="{BB962C8B-B14F-4D97-AF65-F5344CB8AC3E}">
        <p14:creationId xmlns:p14="http://schemas.microsoft.com/office/powerpoint/2010/main" val="419261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E6F14-3DBD-5844-B0A4-3981B0738E69}"/>
              </a:ext>
            </a:extLst>
          </p:cNvPr>
          <p:cNvSpPr>
            <a:spLocks noGrp="1"/>
          </p:cNvSpPr>
          <p:nvPr>
            <p:ph type="title"/>
          </p:nvPr>
        </p:nvSpPr>
        <p:spPr/>
        <p:txBody>
          <a:bodyPr/>
          <a:lstStyle/>
          <a:p>
            <a:r>
              <a:rPr lang="en-US" dirty="0"/>
              <a:t>Symbols for AND gate, OR gate, and NOT gate(inverter), shown from left to right </a:t>
            </a:r>
          </a:p>
        </p:txBody>
      </p:sp>
      <p:sp>
        <p:nvSpPr>
          <p:cNvPr id="3" name="Content Placeholder 2">
            <a:extLst>
              <a:ext uri="{FF2B5EF4-FFF2-40B4-BE49-F238E27FC236}">
                <a16:creationId xmlns:a16="http://schemas.microsoft.com/office/drawing/2014/main" id="{F64EA0B9-0CCA-7945-8517-7BBC54DF89DA}"/>
              </a:ext>
            </a:extLst>
          </p:cNvPr>
          <p:cNvSpPr>
            <a:spLocks noGrp="1"/>
          </p:cNvSpPr>
          <p:nvPr>
            <p:ph idx="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C000AECC-B16C-9244-85D4-301667B74286}"/>
              </a:ext>
            </a:extLst>
          </p:cNvPr>
          <p:cNvPicPr>
            <a:picLocks noChangeAspect="1"/>
          </p:cNvPicPr>
          <p:nvPr/>
        </p:nvPicPr>
        <p:blipFill>
          <a:blip r:embed="rId2"/>
          <a:stretch>
            <a:fillRect/>
          </a:stretch>
        </p:blipFill>
        <p:spPr>
          <a:xfrm>
            <a:off x="1274621" y="2660074"/>
            <a:ext cx="6159849" cy="1072299"/>
          </a:xfrm>
          <a:prstGeom prst="rect">
            <a:avLst/>
          </a:prstGeom>
        </p:spPr>
      </p:pic>
    </p:spTree>
    <p:extLst>
      <p:ext uri="{BB962C8B-B14F-4D97-AF65-F5344CB8AC3E}">
        <p14:creationId xmlns:p14="http://schemas.microsoft.com/office/powerpoint/2010/main" val="281254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40C4-F417-2946-A2DB-0A0C5829E43D}"/>
              </a:ext>
            </a:extLst>
          </p:cNvPr>
          <p:cNvSpPr>
            <a:spLocks noGrp="1"/>
          </p:cNvSpPr>
          <p:nvPr>
            <p:ph type="title"/>
          </p:nvPr>
        </p:nvSpPr>
        <p:spPr/>
        <p:txBody>
          <a:bodyPr/>
          <a:lstStyle/>
          <a:p>
            <a:r>
              <a:rPr lang="en-US" dirty="0"/>
              <a:t>Three categories of gates</a:t>
            </a:r>
          </a:p>
        </p:txBody>
      </p:sp>
      <p:sp>
        <p:nvSpPr>
          <p:cNvPr id="3" name="Content Placeholder 2">
            <a:extLst>
              <a:ext uri="{FF2B5EF4-FFF2-40B4-BE49-F238E27FC236}">
                <a16:creationId xmlns:a16="http://schemas.microsoft.com/office/drawing/2014/main" id="{1D377FF5-EFE6-244C-AF35-4E4D0EBE3C50}"/>
              </a:ext>
            </a:extLst>
          </p:cNvPr>
          <p:cNvSpPr>
            <a:spLocks noGrp="1"/>
          </p:cNvSpPr>
          <p:nvPr>
            <p:ph idx="1"/>
          </p:nvPr>
        </p:nvSpPr>
        <p:spPr/>
        <p:txBody>
          <a:bodyPr/>
          <a:lstStyle/>
          <a:p>
            <a:r>
              <a:rPr lang="en-US" dirty="0"/>
              <a:t>Basic gates: The basic gates are AND, OR &amp; NOT gates.</a:t>
            </a:r>
          </a:p>
          <a:p>
            <a:r>
              <a:rPr lang="en-US" dirty="0"/>
              <a:t>Universal gates: NAND &amp; NOR gates are called as </a:t>
            </a:r>
            <a:r>
              <a:rPr lang="en-US" b="1" dirty="0"/>
              <a:t>universal gates</a:t>
            </a:r>
            <a:r>
              <a:rPr lang="en-US" dirty="0"/>
              <a:t>.</a:t>
            </a:r>
          </a:p>
          <a:p>
            <a:r>
              <a:rPr lang="en-US" dirty="0"/>
              <a:t>Special gates: Ex-OR &amp; Ex-NOR gates are called as special gates</a:t>
            </a:r>
          </a:p>
          <a:p>
            <a:endParaRPr lang="en-US" dirty="0"/>
          </a:p>
        </p:txBody>
      </p:sp>
    </p:spTree>
    <p:extLst>
      <p:ext uri="{BB962C8B-B14F-4D97-AF65-F5344CB8AC3E}">
        <p14:creationId xmlns:p14="http://schemas.microsoft.com/office/powerpoint/2010/main" val="117603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6BBB0-BCCA-964F-9175-C343EAD0A75B}"/>
              </a:ext>
            </a:extLst>
          </p:cNvPr>
          <p:cNvSpPr>
            <a:spLocks noGrp="1"/>
          </p:cNvSpPr>
          <p:nvPr>
            <p:ph type="title"/>
          </p:nvPr>
        </p:nvSpPr>
        <p:spPr/>
        <p:txBody>
          <a:bodyPr/>
          <a:lstStyle/>
          <a:p>
            <a:r>
              <a:rPr lang="en-US" dirty="0"/>
              <a:t>AND Gate Symbol and AND GATE Truth Table</a:t>
            </a:r>
          </a:p>
        </p:txBody>
      </p:sp>
      <p:sp>
        <p:nvSpPr>
          <p:cNvPr id="3" name="Content Placeholder 2">
            <a:extLst>
              <a:ext uri="{FF2B5EF4-FFF2-40B4-BE49-F238E27FC236}">
                <a16:creationId xmlns:a16="http://schemas.microsoft.com/office/drawing/2014/main" id="{A8EA3795-1FF7-064F-B26E-2974BEB9C02B}"/>
              </a:ext>
            </a:extLst>
          </p:cNvPr>
          <p:cNvSpPr>
            <a:spLocks noGrp="1"/>
          </p:cNvSpPr>
          <p:nvPr>
            <p:ph idx="1"/>
          </p:nvPr>
        </p:nvSpPr>
        <p:spPr/>
        <p:txBody>
          <a:bodyPr/>
          <a:lstStyle/>
          <a:p>
            <a:r>
              <a:rPr lang="en-US" dirty="0"/>
              <a:t>A.B</a:t>
            </a:r>
          </a:p>
          <a:p>
            <a:endParaRPr lang="en-US" dirty="0"/>
          </a:p>
          <a:p>
            <a:endParaRPr lang="en-US" dirty="0"/>
          </a:p>
          <a:p>
            <a:endParaRPr lang="en-US" dirty="0"/>
          </a:p>
          <a:p>
            <a:endParaRPr lang="en-US" dirty="0"/>
          </a:p>
          <a:p>
            <a:r>
              <a:rPr lang="en-US" dirty="0"/>
              <a:t>The output of AND gate will be ‘1’, when all the inputs are ‘1’.</a:t>
            </a:r>
          </a:p>
        </p:txBody>
      </p:sp>
      <p:pic>
        <p:nvPicPr>
          <p:cNvPr id="4" name="Picture 3">
            <a:extLst>
              <a:ext uri="{FF2B5EF4-FFF2-40B4-BE49-F238E27FC236}">
                <a16:creationId xmlns:a16="http://schemas.microsoft.com/office/drawing/2014/main" id="{2C2FD4DE-9F99-2E45-B840-80485323151E}"/>
              </a:ext>
            </a:extLst>
          </p:cNvPr>
          <p:cNvPicPr>
            <a:picLocks noChangeAspect="1"/>
          </p:cNvPicPr>
          <p:nvPr/>
        </p:nvPicPr>
        <p:blipFill>
          <a:blip r:embed="rId2"/>
          <a:stretch>
            <a:fillRect/>
          </a:stretch>
        </p:blipFill>
        <p:spPr>
          <a:xfrm>
            <a:off x="643082" y="2179782"/>
            <a:ext cx="5715000" cy="1371600"/>
          </a:xfrm>
          <a:prstGeom prst="rect">
            <a:avLst/>
          </a:prstGeom>
        </p:spPr>
      </p:pic>
    </p:spTree>
    <p:extLst>
      <p:ext uri="{BB962C8B-B14F-4D97-AF65-F5344CB8AC3E}">
        <p14:creationId xmlns:p14="http://schemas.microsoft.com/office/powerpoint/2010/main" val="161292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FBD4-D851-8E44-A36B-02D252749510}"/>
              </a:ext>
            </a:extLst>
          </p:cNvPr>
          <p:cNvSpPr>
            <a:spLocks noGrp="1"/>
          </p:cNvSpPr>
          <p:nvPr>
            <p:ph type="title"/>
          </p:nvPr>
        </p:nvSpPr>
        <p:spPr/>
        <p:txBody>
          <a:bodyPr/>
          <a:lstStyle/>
          <a:p>
            <a:r>
              <a:rPr lang="en-US" dirty="0"/>
              <a:t>OR Gate</a:t>
            </a:r>
          </a:p>
        </p:txBody>
      </p:sp>
      <p:sp>
        <p:nvSpPr>
          <p:cNvPr id="3" name="Content Placeholder 2">
            <a:extLst>
              <a:ext uri="{FF2B5EF4-FFF2-40B4-BE49-F238E27FC236}">
                <a16:creationId xmlns:a16="http://schemas.microsoft.com/office/drawing/2014/main" id="{628B7D81-CDC8-B246-8587-C6F37A61DE99}"/>
              </a:ext>
            </a:extLst>
          </p:cNvPr>
          <p:cNvSpPr>
            <a:spLocks noGrp="1"/>
          </p:cNvSpPr>
          <p:nvPr>
            <p:ph idx="1"/>
          </p:nvPr>
        </p:nvSpPr>
        <p:spPr/>
        <p:txBody>
          <a:bodyPr/>
          <a:lstStyle/>
          <a:p>
            <a:r>
              <a:rPr lang="en-US" dirty="0"/>
              <a:t>A + B</a:t>
            </a:r>
          </a:p>
          <a:p>
            <a:endParaRPr lang="en-US" dirty="0"/>
          </a:p>
          <a:p>
            <a:endParaRPr lang="en-US" dirty="0"/>
          </a:p>
          <a:p>
            <a:endParaRPr lang="en-US" dirty="0"/>
          </a:p>
          <a:p>
            <a:endParaRPr lang="en-US" dirty="0"/>
          </a:p>
          <a:p>
            <a:r>
              <a:rPr lang="en-US" dirty="0"/>
              <a:t>The output of an OR gate will be ‘1’, when at least one of those inputs is ‘1’.</a:t>
            </a:r>
          </a:p>
        </p:txBody>
      </p:sp>
      <p:pic>
        <p:nvPicPr>
          <p:cNvPr id="4" name="Picture 3">
            <a:extLst>
              <a:ext uri="{FF2B5EF4-FFF2-40B4-BE49-F238E27FC236}">
                <a16:creationId xmlns:a16="http://schemas.microsoft.com/office/drawing/2014/main" id="{C5AB8FB5-37E6-E14A-9075-16E5C1FD38C2}"/>
              </a:ext>
            </a:extLst>
          </p:cNvPr>
          <p:cNvPicPr>
            <a:picLocks noChangeAspect="1"/>
          </p:cNvPicPr>
          <p:nvPr/>
        </p:nvPicPr>
        <p:blipFill>
          <a:blip r:embed="rId2"/>
          <a:stretch>
            <a:fillRect/>
          </a:stretch>
        </p:blipFill>
        <p:spPr>
          <a:xfrm>
            <a:off x="3238500" y="2787650"/>
            <a:ext cx="5715000" cy="1282700"/>
          </a:xfrm>
          <a:prstGeom prst="rect">
            <a:avLst/>
          </a:prstGeom>
        </p:spPr>
      </p:pic>
    </p:spTree>
    <p:extLst>
      <p:ext uri="{BB962C8B-B14F-4D97-AF65-F5344CB8AC3E}">
        <p14:creationId xmlns:p14="http://schemas.microsoft.com/office/powerpoint/2010/main" val="4175377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3030-E75A-7542-B921-C1D96DA9D938}"/>
              </a:ext>
            </a:extLst>
          </p:cNvPr>
          <p:cNvSpPr>
            <a:spLocks noGrp="1"/>
          </p:cNvSpPr>
          <p:nvPr>
            <p:ph type="title"/>
          </p:nvPr>
        </p:nvSpPr>
        <p:spPr/>
        <p:txBody>
          <a:bodyPr/>
          <a:lstStyle/>
          <a:p>
            <a:r>
              <a:rPr lang="en-US" dirty="0"/>
              <a:t>NOT Gate</a:t>
            </a:r>
            <a:br>
              <a:rPr lang="en-US" dirty="0"/>
            </a:br>
            <a:endParaRPr lang="en-US" dirty="0"/>
          </a:p>
        </p:txBody>
      </p:sp>
      <p:sp>
        <p:nvSpPr>
          <p:cNvPr id="3" name="Content Placeholder 2">
            <a:extLst>
              <a:ext uri="{FF2B5EF4-FFF2-40B4-BE49-F238E27FC236}">
                <a16:creationId xmlns:a16="http://schemas.microsoft.com/office/drawing/2014/main" id="{96BEB5FB-27F6-AE49-81FA-90BA80F48F7B}"/>
              </a:ext>
            </a:extLst>
          </p:cNvPr>
          <p:cNvSpPr>
            <a:spLocks noGrp="1"/>
          </p:cNvSpPr>
          <p:nvPr>
            <p:ph idx="1"/>
          </p:nvPr>
        </p:nvSpPr>
        <p:spPr>
          <a:xfrm>
            <a:off x="561109" y="1585479"/>
            <a:ext cx="10515600" cy="4351338"/>
          </a:xfrm>
        </p:spPr>
        <p:txBody>
          <a:bodyPr/>
          <a:lstStyle/>
          <a:p>
            <a:r>
              <a:rPr lang="en-US" dirty="0"/>
              <a:t>A NOT gate is a digital circuit that has single input and single output. The output of NOT gate is the </a:t>
            </a:r>
            <a:r>
              <a:rPr lang="en-US" b="1" dirty="0"/>
              <a:t>logical inversion</a:t>
            </a:r>
            <a:r>
              <a:rPr lang="en-US" dirty="0"/>
              <a:t> of input. Hence, the NOT gate is also called as inverter.</a:t>
            </a:r>
          </a:p>
          <a:p>
            <a:endParaRPr lang="en-US" dirty="0"/>
          </a:p>
          <a:p>
            <a:endParaRPr lang="en-US" dirty="0"/>
          </a:p>
          <a:p>
            <a:endParaRPr lang="en-US" dirty="0"/>
          </a:p>
          <a:p>
            <a:r>
              <a:rPr lang="en-US" dirty="0"/>
              <a:t>This NOT gate produces an output YY, which is the </a:t>
            </a:r>
            <a:r>
              <a:rPr lang="en-US" b="1" dirty="0"/>
              <a:t>complement</a:t>
            </a:r>
            <a:r>
              <a:rPr lang="en-US" dirty="0"/>
              <a:t> of input, A.</a:t>
            </a:r>
          </a:p>
        </p:txBody>
      </p:sp>
      <p:pic>
        <p:nvPicPr>
          <p:cNvPr id="4" name="Picture 3">
            <a:extLst>
              <a:ext uri="{FF2B5EF4-FFF2-40B4-BE49-F238E27FC236}">
                <a16:creationId xmlns:a16="http://schemas.microsoft.com/office/drawing/2014/main" id="{DA31A421-88CD-0D48-893B-62A70F3BCFC5}"/>
              </a:ext>
            </a:extLst>
          </p:cNvPr>
          <p:cNvPicPr>
            <a:picLocks noChangeAspect="1"/>
          </p:cNvPicPr>
          <p:nvPr/>
        </p:nvPicPr>
        <p:blipFill>
          <a:blip r:embed="rId2"/>
          <a:stretch>
            <a:fillRect/>
          </a:stretch>
        </p:blipFill>
        <p:spPr>
          <a:xfrm>
            <a:off x="1224974" y="3119798"/>
            <a:ext cx="5715000" cy="1282700"/>
          </a:xfrm>
          <a:prstGeom prst="rect">
            <a:avLst/>
          </a:prstGeom>
        </p:spPr>
      </p:pic>
    </p:spTree>
    <p:extLst>
      <p:ext uri="{BB962C8B-B14F-4D97-AF65-F5344CB8AC3E}">
        <p14:creationId xmlns:p14="http://schemas.microsoft.com/office/powerpoint/2010/main" val="3533058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1FD5-92E7-3349-9D03-14268D29C164}"/>
              </a:ext>
            </a:extLst>
          </p:cNvPr>
          <p:cNvSpPr>
            <a:spLocks noGrp="1"/>
          </p:cNvSpPr>
          <p:nvPr>
            <p:ph type="title"/>
          </p:nvPr>
        </p:nvSpPr>
        <p:spPr/>
        <p:txBody>
          <a:bodyPr/>
          <a:lstStyle/>
          <a:p>
            <a:r>
              <a:rPr lang="en-US" dirty="0"/>
              <a:t>Universal gates</a:t>
            </a:r>
            <a:br>
              <a:rPr lang="en-US" dirty="0"/>
            </a:br>
            <a:endParaRPr lang="en-US" dirty="0"/>
          </a:p>
        </p:txBody>
      </p:sp>
      <p:sp>
        <p:nvSpPr>
          <p:cNvPr id="3" name="Content Placeholder 2">
            <a:extLst>
              <a:ext uri="{FF2B5EF4-FFF2-40B4-BE49-F238E27FC236}">
                <a16:creationId xmlns:a16="http://schemas.microsoft.com/office/drawing/2014/main" id="{4B519D68-ED7A-C648-9678-5A7FFCF3000F}"/>
              </a:ext>
            </a:extLst>
          </p:cNvPr>
          <p:cNvSpPr>
            <a:spLocks noGrp="1"/>
          </p:cNvSpPr>
          <p:nvPr>
            <p:ph idx="1"/>
          </p:nvPr>
        </p:nvSpPr>
        <p:spPr/>
        <p:txBody>
          <a:bodyPr/>
          <a:lstStyle/>
          <a:p>
            <a:r>
              <a:rPr lang="en-US" dirty="0"/>
              <a:t>NAND &amp; NOR gates are called as </a:t>
            </a:r>
            <a:r>
              <a:rPr lang="en-US" b="1" dirty="0"/>
              <a:t>universal gates</a:t>
            </a:r>
            <a:r>
              <a:rPr lang="en-US" dirty="0"/>
              <a:t>. Because we can implement any Boolean function, which is in sum of products form by using NAND gates alone. We can also implement a Boolean function that is a product of sums form using NOR gate alone.</a:t>
            </a:r>
          </a:p>
          <a:p>
            <a:r>
              <a:rPr lang="en-US" dirty="0"/>
              <a:t>Any logical function can be constructed using AND gates, OR gates, and inversion</a:t>
            </a:r>
          </a:p>
          <a:p>
            <a:r>
              <a:rPr lang="en-US" b="1" i="1" dirty="0"/>
              <a:t>NOR gate</a:t>
            </a:r>
            <a:r>
              <a:rPr lang="en-US" dirty="0"/>
              <a:t>: An inverted OR gate.</a:t>
            </a:r>
          </a:p>
          <a:p>
            <a:r>
              <a:rPr lang="en-US" b="1" i="1" dirty="0"/>
              <a:t>NAND gate</a:t>
            </a:r>
            <a:r>
              <a:rPr lang="en-US" dirty="0"/>
              <a:t>: An inverted AND gate.</a:t>
            </a:r>
          </a:p>
          <a:p>
            <a:endParaRPr lang="en-US" dirty="0"/>
          </a:p>
        </p:txBody>
      </p:sp>
    </p:spTree>
    <p:extLst>
      <p:ext uri="{BB962C8B-B14F-4D97-AF65-F5344CB8AC3E}">
        <p14:creationId xmlns:p14="http://schemas.microsoft.com/office/powerpoint/2010/main" val="346786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0C42-04C1-F34C-A585-6AE29AD2DC41}"/>
              </a:ext>
            </a:extLst>
          </p:cNvPr>
          <p:cNvSpPr>
            <a:spLocks noGrp="1"/>
          </p:cNvSpPr>
          <p:nvPr>
            <p:ph type="title"/>
          </p:nvPr>
        </p:nvSpPr>
        <p:spPr/>
        <p:txBody>
          <a:bodyPr>
            <a:normAutofit fontScale="90000"/>
          </a:bodyPr>
          <a:lstStyle/>
          <a:p>
            <a:br>
              <a:rPr lang="en-US" dirty="0"/>
            </a:br>
            <a:r>
              <a:rPr lang="en-US" dirty="0"/>
              <a:t>BOOLEAN ALGEBRA</a:t>
            </a:r>
            <a:br>
              <a:rPr lang="en-US" dirty="0"/>
            </a:br>
            <a:endParaRPr lang="en-US" dirty="0"/>
          </a:p>
        </p:txBody>
      </p:sp>
      <p:sp>
        <p:nvSpPr>
          <p:cNvPr id="3" name="Content Placeholder 2">
            <a:extLst>
              <a:ext uri="{FF2B5EF4-FFF2-40B4-BE49-F238E27FC236}">
                <a16:creationId xmlns:a16="http://schemas.microsoft.com/office/drawing/2014/main" id="{2DB8FBAD-723D-BD49-8A56-5D9556DBDAF8}"/>
              </a:ext>
            </a:extLst>
          </p:cNvPr>
          <p:cNvSpPr>
            <a:spLocks noGrp="1"/>
          </p:cNvSpPr>
          <p:nvPr>
            <p:ph idx="1"/>
          </p:nvPr>
        </p:nvSpPr>
        <p:spPr>
          <a:xfrm>
            <a:off x="838200" y="1286634"/>
            <a:ext cx="10515600" cy="4890329"/>
          </a:xfrm>
        </p:spPr>
        <p:txBody>
          <a:bodyPr>
            <a:normAutofit/>
          </a:bodyPr>
          <a:lstStyle/>
          <a:p>
            <a:r>
              <a:rPr lang="en-US" dirty="0"/>
              <a:t>Boolean algebra is an algebra for the manipulation of objects that can take on only two values, typically true and false, although it can be any pair of values.</a:t>
            </a:r>
          </a:p>
          <a:p>
            <a:r>
              <a:rPr lang="en-US" dirty="0"/>
              <a:t>Computers are built as collections of switches that are either “on” or “off,” Boolean algebra is a very natural way to represent digital information.</a:t>
            </a:r>
          </a:p>
          <a:p>
            <a:r>
              <a:rPr lang="en-US" dirty="0"/>
              <a:t>Digital circuits in digital electronics use low and high voltages, but for our level of understanding, 0 and 1 will suffice.</a:t>
            </a:r>
          </a:p>
          <a:p>
            <a:r>
              <a:rPr lang="en-US" dirty="0"/>
              <a:t>Boolean algebra is an algebraic structure defined on a set of elements B, together with two binary operators(+,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78815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46D8-0366-5B49-8621-332CA08BB599}"/>
              </a:ext>
            </a:extLst>
          </p:cNvPr>
          <p:cNvSpPr>
            <a:spLocks noGrp="1"/>
          </p:cNvSpPr>
          <p:nvPr>
            <p:ph type="title"/>
          </p:nvPr>
        </p:nvSpPr>
        <p:spPr/>
        <p:txBody>
          <a:bodyPr>
            <a:normAutofit fontScale="90000"/>
          </a:bodyPr>
          <a:lstStyle/>
          <a:p>
            <a:br>
              <a:rPr lang="en-US" dirty="0"/>
            </a:br>
            <a:r>
              <a:rPr lang="en-US" dirty="0"/>
              <a:t>NAND Gate</a:t>
            </a:r>
            <a:br>
              <a:rPr lang="en-US" dirty="0"/>
            </a:br>
            <a:endParaRPr lang="en-US" dirty="0"/>
          </a:p>
        </p:txBody>
      </p:sp>
      <p:sp>
        <p:nvSpPr>
          <p:cNvPr id="3" name="Content Placeholder 2">
            <a:extLst>
              <a:ext uri="{FF2B5EF4-FFF2-40B4-BE49-F238E27FC236}">
                <a16:creationId xmlns:a16="http://schemas.microsoft.com/office/drawing/2014/main" id="{F1C48075-6783-EA43-BC0E-D96649B83D54}"/>
              </a:ext>
            </a:extLst>
          </p:cNvPr>
          <p:cNvSpPr>
            <a:spLocks noGrp="1"/>
          </p:cNvSpPr>
          <p:nvPr>
            <p:ph idx="1"/>
          </p:nvPr>
        </p:nvSpPr>
        <p:spPr>
          <a:xfrm>
            <a:off x="838200" y="1403927"/>
            <a:ext cx="10515600" cy="4773036"/>
          </a:xfrm>
        </p:spPr>
        <p:txBody>
          <a:bodyPr>
            <a:normAutofit lnSpcReduction="10000"/>
          </a:bodyPr>
          <a:lstStyle/>
          <a:p>
            <a:r>
              <a:rPr lang="en-US" dirty="0"/>
              <a:t>NAND gate is a digital circuit that has two or more inputs and produces an output that is the </a:t>
            </a:r>
            <a:r>
              <a:rPr lang="en-US" b="1" dirty="0"/>
              <a:t>inversion of logical AND</a:t>
            </a:r>
            <a:r>
              <a:rPr lang="en-US" dirty="0"/>
              <a:t> of all those inputs</a:t>
            </a:r>
          </a:p>
          <a:p>
            <a:r>
              <a:rPr lang="en-US" dirty="0"/>
              <a:t>Symbol for NAND</a:t>
            </a:r>
          </a:p>
          <a:p>
            <a:endParaRPr lang="en-US" dirty="0"/>
          </a:p>
          <a:p>
            <a:endParaRPr lang="en-US" dirty="0"/>
          </a:p>
          <a:p>
            <a:endParaRPr lang="en-US" dirty="0"/>
          </a:p>
          <a:p>
            <a:r>
              <a:rPr lang="en-US" dirty="0"/>
              <a:t>NAND gate operation is same as that of AND gate followed by an inverter</a:t>
            </a:r>
          </a:p>
          <a:p>
            <a:r>
              <a:rPr lang="en-US" dirty="0"/>
              <a:t>The truth table for the NAND-gate is like the one for the and-gate, except that all output values have been inverted: </a:t>
            </a:r>
          </a:p>
        </p:txBody>
      </p:sp>
      <p:pic>
        <p:nvPicPr>
          <p:cNvPr id="4" name="Picture 3">
            <a:extLst>
              <a:ext uri="{FF2B5EF4-FFF2-40B4-BE49-F238E27FC236}">
                <a16:creationId xmlns:a16="http://schemas.microsoft.com/office/drawing/2014/main" id="{8EF0DDE2-2F13-824B-ACBA-2350CB9CFE2B}"/>
              </a:ext>
            </a:extLst>
          </p:cNvPr>
          <p:cNvPicPr>
            <a:picLocks noChangeAspect="1"/>
          </p:cNvPicPr>
          <p:nvPr/>
        </p:nvPicPr>
        <p:blipFill>
          <a:blip r:embed="rId2"/>
          <a:stretch>
            <a:fillRect/>
          </a:stretch>
        </p:blipFill>
        <p:spPr>
          <a:xfrm>
            <a:off x="1617722" y="3155445"/>
            <a:ext cx="5715000" cy="1270000"/>
          </a:xfrm>
          <a:prstGeom prst="rect">
            <a:avLst/>
          </a:prstGeom>
        </p:spPr>
      </p:pic>
    </p:spTree>
    <p:extLst>
      <p:ext uri="{BB962C8B-B14F-4D97-AF65-F5344CB8AC3E}">
        <p14:creationId xmlns:p14="http://schemas.microsoft.com/office/powerpoint/2010/main" val="778369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9900-A67E-3444-AE30-5C351197164B}"/>
              </a:ext>
            </a:extLst>
          </p:cNvPr>
          <p:cNvSpPr>
            <a:spLocks noGrp="1"/>
          </p:cNvSpPr>
          <p:nvPr>
            <p:ph type="title"/>
          </p:nvPr>
        </p:nvSpPr>
        <p:spPr/>
        <p:txBody>
          <a:bodyPr/>
          <a:lstStyle/>
          <a:p>
            <a:r>
              <a:rPr lang="en-US"/>
              <a:t>NOR gate</a:t>
            </a:r>
            <a:br>
              <a:rPr lang="en-US"/>
            </a:br>
            <a:endParaRPr lang="en-US" dirty="0"/>
          </a:p>
        </p:txBody>
      </p:sp>
      <p:sp>
        <p:nvSpPr>
          <p:cNvPr id="3" name="Content Placeholder 2">
            <a:extLst>
              <a:ext uri="{FF2B5EF4-FFF2-40B4-BE49-F238E27FC236}">
                <a16:creationId xmlns:a16="http://schemas.microsoft.com/office/drawing/2014/main" id="{7ECCCE9E-513E-B74F-B917-76D6C6CC2697}"/>
              </a:ext>
            </a:extLst>
          </p:cNvPr>
          <p:cNvSpPr>
            <a:spLocks noGrp="1"/>
          </p:cNvSpPr>
          <p:nvPr>
            <p:ph idx="1"/>
          </p:nvPr>
        </p:nvSpPr>
        <p:spPr/>
        <p:txBody>
          <a:bodyPr/>
          <a:lstStyle/>
          <a:p>
            <a:r>
              <a:rPr lang="en-US" dirty="0"/>
              <a:t>NOR gate is a digital circuit that has two or more inputs and produces an output that is the </a:t>
            </a:r>
            <a:r>
              <a:rPr lang="en-US" b="1" dirty="0"/>
              <a:t>inversion of logical OR</a:t>
            </a:r>
            <a:r>
              <a:rPr lang="en-US" dirty="0"/>
              <a:t> of all those inputs.</a:t>
            </a:r>
          </a:p>
          <a:p>
            <a:r>
              <a:rPr lang="en-US" b="1" dirty="0"/>
              <a:t>Symbol</a:t>
            </a:r>
            <a:r>
              <a:rPr lang="en-US" dirty="0"/>
              <a:t> of NOR gate</a:t>
            </a:r>
          </a:p>
          <a:p>
            <a:endParaRPr lang="en-US" dirty="0"/>
          </a:p>
          <a:p>
            <a:endParaRPr lang="en-US" dirty="0"/>
          </a:p>
          <a:p>
            <a:endParaRPr lang="en-US" dirty="0"/>
          </a:p>
          <a:p>
            <a:r>
              <a:rPr lang="en-US" dirty="0"/>
              <a:t>The truth table for the nor-gate is like the one for the or-gate, except that all output values have been inverted: </a:t>
            </a:r>
          </a:p>
        </p:txBody>
      </p:sp>
      <p:pic>
        <p:nvPicPr>
          <p:cNvPr id="4" name="Picture 3">
            <a:extLst>
              <a:ext uri="{FF2B5EF4-FFF2-40B4-BE49-F238E27FC236}">
                <a16:creationId xmlns:a16="http://schemas.microsoft.com/office/drawing/2014/main" id="{F63349D3-A8FC-744A-895F-61598E0B1B36}"/>
              </a:ext>
            </a:extLst>
          </p:cNvPr>
          <p:cNvPicPr>
            <a:picLocks noChangeAspect="1"/>
          </p:cNvPicPr>
          <p:nvPr/>
        </p:nvPicPr>
        <p:blipFill>
          <a:blip r:embed="rId2"/>
          <a:stretch>
            <a:fillRect/>
          </a:stretch>
        </p:blipFill>
        <p:spPr>
          <a:xfrm>
            <a:off x="773545" y="3286414"/>
            <a:ext cx="5715000" cy="1282700"/>
          </a:xfrm>
          <a:prstGeom prst="rect">
            <a:avLst/>
          </a:prstGeom>
        </p:spPr>
      </p:pic>
    </p:spTree>
    <p:extLst>
      <p:ext uri="{BB962C8B-B14F-4D97-AF65-F5344CB8AC3E}">
        <p14:creationId xmlns:p14="http://schemas.microsoft.com/office/powerpoint/2010/main" val="2130363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6938-2FAD-5448-B058-97AAC5D9B9A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04C6A04-A9E0-3D48-BBF9-29C27A5C2994}"/>
              </a:ext>
            </a:extLst>
          </p:cNvPr>
          <p:cNvSpPr>
            <a:spLocks noGrp="1"/>
          </p:cNvSpPr>
          <p:nvPr>
            <p:ph idx="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CB236605-BA61-8049-BD01-C23B42CB8B60}"/>
              </a:ext>
            </a:extLst>
          </p:cNvPr>
          <p:cNvPicPr>
            <a:picLocks noChangeAspect="1"/>
          </p:cNvPicPr>
          <p:nvPr/>
        </p:nvPicPr>
        <p:blipFill>
          <a:blip r:embed="rId2"/>
          <a:stretch>
            <a:fillRect/>
          </a:stretch>
        </p:blipFill>
        <p:spPr>
          <a:xfrm>
            <a:off x="1962150" y="1918494"/>
            <a:ext cx="6845300" cy="4165600"/>
          </a:xfrm>
          <a:prstGeom prst="rect">
            <a:avLst/>
          </a:prstGeom>
        </p:spPr>
      </p:pic>
    </p:spTree>
    <p:extLst>
      <p:ext uri="{BB962C8B-B14F-4D97-AF65-F5344CB8AC3E}">
        <p14:creationId xmlns:p14="http://schemas.microsoft.com/office/powerpoint/2010/main" val="1128376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09634-8360-A640-B921-70877D165935}"/>
              </a:ext>
            </a:extLst>
          </p:cNvPr>
          <p:cNvSpPr>
            <a:spLocks noGrp="1"/>
          </p:cNvSpPr>
          <p:nvPr>
            <p:ph type="title"/>
          </p:nvPr>
        </p:nvSpPr>
        <p:spPr/>
        <p:txBody>
          <a:bodyPr/>
          <a:lstStyle/>
          <a:p>
            <a:r>
              <a:rPr lang="en-US" b="1" dirty="0"/>
              <a:t>Three Input AND Gate</a:t>
            </a:r>
            <a:endParaRPr lang="en-US" dirty="0"/>
          </a:p>
        </p:txBody>
      </p:sp>
      <p:sp>
        <p:nvSpPr>
          <p:cNvPr id="3" name="Content Placeholder 2">
            <a:extLst>
              <a:ext uri="{FF2B5EF4-FFF2-40B4-BE49-F238E27FC236}">
                <a16:creationId xmlns:a16="http://schemas.microsoft.com/office/drawing/2014/main" id="{2612E3A1-9AD9-A547-8C7D-C6C4CA275FE9}"/>
              </a:ext>
            </a:extLst>
          </p:cNvPr>
          <p:cNvSpPr>
            <a:spLocks noGrp="1"/>
          </p:cNvSpPr>
          <p:nvPr>
            <p:ph idx="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6224140F-D625-1F47-89D6-81CC572B7DAB}"/>
              </a:ext>
            </a:extLst>
          </p:cNvPr>
          <p:cNvPicPr>
            <a:picLocks noChangeAspect="1"/>
          </p:cNvPicPr>
          <p:nvPr/>
        </p:nvPicPr>
        <p:blipFill>
          <a:blip r:embed="rId2"/>
          <a:stretch>
            <a:fillRect/>
          </a:stretch>
        </p:blipFill>
        <p:spPr>
          <a:xfrm>
            <a:off x="838200" y="1825625"/>
            <a:ext cx="2650435" cy="1069009"/>
          </a:xfrm>
          <a:prstGeom prst="rect">
            <a:avLst/>
          </a:prstGeom>
        </p:spPr>
      </p:pic>
      <p:graphicFrame>
        <p:nvGraphicFramePr>
          <p:cNvPr id="5" name="Table 4">
            <a:extLst>
              <a:ext uri="{FF2B5EF4-FFF2-40B4-BE49-F238E27FC236}">
                <a16:creationId xmlns:a16="http://schemas.microsoft.com/office/drawing/2014/main" id="{B18C1A0F-0A71-D140-BBB5-90F43C28AA45}"/>
              </a:ext>
            </a:extLst>
          </p:cNvPr>
          <p:cNvGraphicFramePr>
            <a:graphicFrameLocks noGrp="1"/>
          </p:cNvGraphicFramePr>
          <p:nvPr>
            <p:extLst>
              <p:ext uri="{D42A27DB-BD31-4B8C-83A1-F6EECF244321}">
                <p14:modId xmlns:p14="http://schemas.microsoft.com/office/powerpoint/2010/main" val="2652720859"/>
              </p:ext>
            </p:extLst>
          </p:nvPr>
        </p:nvGraphicFramePr>
        <p:xfrm>
          <a:off x="3916017" y="1825625"/>
          <a:ext cx="6669156" cy="3337560"/>
        </p:xfrm>
        <a:graphic>
          <a:graphicData uri="http://schemas.openxmlformats.org/drawingml/2006/table">
            <a:tbl>
              <a:tblPr firstRow="1" bandRow="1">
                <a:tableStyleId>{5940675A-B579-460E-94D1-54222C63F5DA}</a:tableStyleId>
              </a:tblPr>
              <a:tblGrid>
                <a:gridCol w="1667289">
                  <a:extLst>
                    <a:ext uri="{9D8B030D-6E8A-4147-A177-3AD203B41FA5}">
                      <a16:colId xmlns:a16="http://schemas.microsoft.com/office/drawing/2014/main" val="1638757661"/>
                    </a:ext>
                  </a:extLst>
                </a:gridCol>
                <a:gridCol w="1667289">
                  <a:extLst>
                    <a:ext uri="{9D8B030D-6E8A-4147-A177-3AD203B41FA5}">
                      <a16:colId xmlns:a16="http://schemas.microsoft.com/office/drawing/2014/main" val="1844194422"/>
                    </a:ext>
                  </a:extLst>
                </a:gridCol>
                <a:gridCol w="1667289">
                  <a:extLst>
                    <a:ext uri="{9D8B030D-6E8A-4147-A177-3AD203B41FA5}">
                      <a16:colId xmlns:a16="http://schemas.microsoft.com/office/drawing/2014/main" val="3794010151"/>
                    </a:ext>
                  </a:extLst>
                </a:gridCol>
                <a:gridCol w="1667289">
                  <a:extLst>
                    <a:ext uri="{9D8B030D-6E8A-4147-A177-3AD203B41FA5}">
                      <a16:colId xmlns:a16="http://schemas.microsoft.com/office/drawing/2014/main" val="2923137377"/>
                    </a:ext>
                  </a:extLst>
                </a:gridCol>
              </a:tblGrid>
              <a:tr h="370840">
                <a:tc>
                  <a:txBody>
                    <a:bodyPr/>
                    <a:lstStyle/>
                    <a:p>
                      <a:r>
                        <a:rPr lang="en-US" b="1" dirty="0"/>
                        <a:t>A</a:t>
                      </a:r>
                    </a:p>
                  </a:txBody>
                  <a:tcPr/>
                </a:tc>
                <a:tc>
                  <a:txBody>
                    <a:bodyPr/>
                    <a:lstStyle/>
                    <a:p>
                      <a:r>
                        <a:rPr lang="en-US" b="1" dirty="0"/>
                        <a:t>B</a:t>
                      </a:r>
                    </a:p>
                  </a:txBody>
                  <a:tcPr/>
                </a:tc>
                <a:tc>
                  <a:txBody>
                    <a:bodyPr/>
                    <a:lstStyle/>
                    <a:p>
                      <a:r>
                        <a:rPr lang="en-US" b="1" dirty="0"/>
                        <a:t>C</a:t>
                      </a:r>
                    </a:p>
                  </a:txBody>
                  <a:tcPr/>
                </a:tc>
                <a:tc>
                  <a:txBody>
                    <a:bodyPr/>
                    <a:lstStyle/>
                    <a:p>
                      <a:r>
                        <a:rPr lang="en-US" b="1" dirty="0"/>
                        <a:t>A.B.C</a:t>
                      </a:r>
                    </a:p>
                  </a:txBody>
                  <a:tcPr/>
                </a:tc>
                <a:extLst>
                  <a:ext uri="{0D108BD9-81ED-4DB2-BD59-A6C34878D82A}">
                    <a16:rowId xmlns:a16="http://schemas.microsoft.com/office/drawing/2014/main" val="1309396869"/>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99970578"/>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3380141336"/>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567782353"/>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678814081"/>
                  </a:ext>
                </a:extLst>
              </a:tr>
              <a:tr h="370840">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98307720"/>
                  </a:ext>
                </a:extLst>
              </a:tr>
              <a:tr h="370840">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3819998762"/>
                  </a:ext>
                </a:extLst>
              </a:tr>
              <a:tr h="370840">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199578049"/>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576451493"/>
                  </a:ext>
                </a:extLst>
              </a:tr>
            </a:tbl>
          </a:graphicData>
        </a:graphic>
      </p:graphicFrame>
    </p:spTree>
    <p:extLst>
      <p:ext uri="{BB962C8B-B14F-4D97-AF65-F5344CB8AC3E}">
        <p14:creationId xmlns:p14="http://schemas.microsoft.com/office/powerpoint/2010/main" val="2117734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41BA-820F-FA40-A41E-CB888F5AAB5B}"/>
              </a:ext>
            </a:extLst>
          </p:cNvPr>
          <p:cNvSpPr>
            <a:spLocks noGrp="1"/>
          </p:cNvSpPr>
          <p:nvPr>
            <p:ph type="title"/>
          </p:nvPr>
        </p:nvSpPr>
        <p:spPr/>
        <p:txBody>
          <a:bodyPr/>
          <a:lstStyle/>
          <a:p>
            <a:r>
              <a:rPr lang="en-US" b="1" dirty="0"/>
              <a:t>Making A Three Input Gate</a:t>
            </a:r>
          </a:p>
        </p:txBody>
      </p:sp>
      <p:pic>
        <p:nvPicPr>
          <p:cNvPr id="4" name="Content Placeholder 3">
            <a:extLst>
              <a:ext uri="{FF2B5EF4-FFF2-40B4-BE49-F238E27FC236}">
                <a16:creationId xmlns:a16="http://schemas.microsoft.com/office/drawing/2014/main" id="{6C84FF3F-EA3D-7A45-A49F-4DDE16A94101}"/>
              </a:ext>
            </a:extLst>
          </p:cNvPr>
          <p:cNvPicPr>
            <a:picLocks noGrp="1" noChangeAspect="1"/>
          </p:cNvPicPr>
          <p:nvPr>
            <p:ph idx="1"/>
          </p:nvPr>
        </p:nvPicPr>
        <p:blipFill>
          <a:blip r:embed="rId2"/>
          <a:stretch>
            <a:fillRect/>
          </a:stretch>
        </p:blipFill>
        <p:spPr>
          <a:xfrm>
            <a:off x="838200" y="3064595"/>
            <a:ext cx="9174105" cy="1634405"/>
          </a:xfrm>
          <a:prstGeom prst="rect">
            <a:avLst/>
          </a:prstGeom>
        </p:spPr>
      </p:pic>
    </p:spTree>
    <p:extLst>
      <p:ext uri="{BB962C8B-B14F-4D97-AF65-F5344CB8AC3E}">
        <p14:creationId xmlns:p14="http://schemas.microsoft.com/office/powerpoint/2010/main" val="960985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502F-D602-9145-A313-229BD1EB5D50}"/>
              </a:ext>
            </a:extLst>
          </p:cNvPr>
          <p:cNvSpPr>
            <a:spLocks noGrp="1"/>
          </p:cNvSpPr>
          <p:nvPr>
            <p:ph type="title"/>
          </p:nvPr>
        </p:nvSpPr>
        <p:spPr/>
        <p:txBody>
          <a:bodyPr/>
          <a:lstStyle/>
          <a:p>
            <a:r>
              <a:rPr lang="en-US" b="1" dirty="0"/>
              <a:t>In class Activity- Four Input AND Gate</a:t>
            </a:r>
          </a:p>
        </p:txBody>
      </p:sp>
      <p:sp>
        <p:nvSpPr>
          <p:cNvPr id="3" name="Content Placeholder 2">
            <a:extLst>
              <a:ext uri="{FF2B5EF4-FFF2-40B4-BE49-F238E27FC236}">
                <a16:creationId xmlns:a16="http://schemas.microsoft.com/office/drawing/2014/main" id="{A3494F39-C74C-CC46-91FF-47123031DE4C}"/>
              </a:ext>
            </a:extLst>
          </p:cNvPr>
          <p:cNvSpPr>
            <a:spLocks noGrp="1"/>
          </p:cNvSpPr>
          <p:nvPr>
            <p:ph idx="1"/>
          </p:nvPr>
        </p:nvSpPr>
        <p:spPr/>
        <p:txBody>
          <a:bodyPr/>
          <a:lstStyle/>
          <a:p>
            <a:r>
              <a:rPr lang="en-US" dirty="0"/>
              <a:t>Create a multiple input AND gate by drawing four input AND gate and its truth table</a:t>
            </a:r>
          </a:p>
          <a:p>
            <a:endParaRPr lang="en-US" dirty="0"/>
          </a:p>
        </p:txBody>
      </p:sp>
    </p:spTree>
    <p:extLst>
      <p:ext uri="{BB962C8B-B14F-4D97-AF65-F5344CB8AC3E}">
        <p14:creationId xmlns:p14="http://schemas.microsoft.com/office/powerpoint/2010/main" val="17227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4AAC5-8EF9-9E45-BC02-8815E0A1948D}"/>
              </a:ext>
            </a:extLst>
          </p:cNvPr>
          <p:cNvSpPr>
            <a:spLocks noGrp="1"/>
          </p:cNvSpPr>
          <p:nvPr>
            <p:ph type="title"/>
          </p:nvPr>
        </p:nvSpPr>
        <p:spPr/>
        <p:txBody>
          <a:bodyPr/>
          <a:lstStyle/>
          <a:p>
            <a:r>
              <a:rPr lang="en-US" b="1" dirty="0"/>
              <a:t>In-class Activity</a:t>
            </a:r>
          </a:p>
        </p:txBody>
      </p:sp>
      <p:sp>
        <p:nvSpPr>
          <p:cNvPr id="3" name="Content Placeholder 2">
            <a:extLst>
              <a:ext uri="{FF2B5EF4-FFF2-40B4-BE49-F238E27FC236}">
                <a16:creationId xmlns:a16="http://schemas.microsoft.com/office/drawing/2014/main" id="{68872580-C690-C241-80B9-87F17747D544}"/>
              </a:ext>
            </a:extLst>
          </p:cNvPr>
          <p:cNvSpPr>
            <a:spLocks noGrp="1"/>
          </p:cNvSpPr>
          <p:nvPr>
            <p:ph idx="1"/>
          </p:nvPr>
        </p:nvSpPr>
        <p:spPr/>
        <p:txBody>
          <a:bodyPr/>
          <a:lstStyle/>
          <a:p>
            <a:r>
              <a:rPr lang="en-US" dirty="0"/>
              <a:t>Create a multiple input OR gates by drawing three and four input OR gates and their  truth tables</a:t>
            </a:r>
          </a:p>
        </p:txBody>
      </p:sp>
    </p:spTree>
    <p:extLst>
      <p:ext uri="{BB962C8B-B14F-4D97-AF65-F5344CB8AC3E}">
        <p14:creationId xmlns:p14="http://schemas.microsoft.com/office/powerpoint/2010/main" val="372181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1EB7C-39CE-1E4C-BF74-1664AEBE22EA}"/>
              </a:ext>
            </a:extLst>
          </p:cNvPr>
          <p:cNvSpPr>
            <a:spLocks noGrp="1"/>
          </p:cNvSpPr>
          <p:nvPr>
            <p:ph type="title"/>
          </p:nvPr>
        </p:nvSpPr>
        <p:spPr/>
        <p:txBody>
          <a:bodyPr/>
          <a:lstStyle/>
          <a:p>
            <a:r>
              <a:rPr lang="en-US" dirty="0"/>
              <a:t>Gates and Integrated Circuits</a:t>
            </a:r>
          </a:p>
        </p:txBody>
      </p:sp>
      <p:sp>
        <p:nvSpPr>
          <p:cNvPr id="3" name="Content Placeholder 2">
            <a:extLst>
              <a:ext uri="{FF2B5EF4-FFF2-40B4-BE49-F238E27FC236}">
                <a16:creationId xmlns:a16="http://schemas.microsoft.com/office/drawing/2014/main" id="{194A24E1-E943-E240-A45D-02D79AA2E1EB}"/>
              </a:ext>
            </a:extLst>
          </p:cNvPr>
          <p:cNvSpPr>
            <a:spLocks noGrp="1"/>
          </p:cNvSpPr>
          <p:nvPr>
            <p:ph idx="1"/>
          </p:nvPr>
        </p:nvSpPr>
        <p:spPr/>
        <p:txBody>
          <a:bodyPr/>
          <a:lstStyle/>
          <a:p>
            <a:r>
              <a:rPr lang="en-US" dirty="0"/>
              <a:t>Gates are not sold individually</a:t>
            </a:r>
          </a:p>
          <a:p>
            <a:r>
              <a:rPr lang="en-US" dirty="0"/>
              <a:t>They are sold in units called integrated circuits (ICs).</a:t>
            </a:r>
          </a:p>
          <a:p>
            <a:r>
              <a:rPr lang="en-US" dirty="0"/>
              <a:t>A chip is a small electronic device consisting of the necessary electronic components (</a:t>
            </a:r>
            <a:r>
              <a:rPr lang="en-US"/>
              <a:t>transistors, resistors</a:t>
            </a:r>
            <a:r>
              <a:rPr lang="en-US" dirty="0"/>
              <a:t>, and capacitors) to implement various gates.</a:t>
            </a:r>
          </a:p>
          <a:p>
            <a:endParaRPr lang="en-US" dirty="0"/>
          </a:p>
          <a:p>
            <a:endParaRPr lang="en-US" dirty="0"/>
          </a:p>
        </p:txBody>
      </p:sp>
    </p:spTree>
    <p:extLst>
      <p:ext uri="{BB962C8B-B14F-4D97-AF65-F5344CB8AC3E}">
        <p14:creationId xmlns:p14="http://schemas.microsoft.com/office/powerpoint/2010/main" val="1344402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D723-19D0-3E4B-A8B6-CA8504DAE01E}"/>
              </a:ext>
            </a:extLst>
          </p:cNvPr>
          <p:cNvSpPr>
            <a:spLocks noGrp="1"/>
          </p:cNvSpPr>
          <p:nvPr>
            <p:ph type="title"/>
          </p:nvPr>
        </p:nvSpPr>
        <p:spPr/>
        <p:txBody>
          <a:bodyPr/>
          <a:lstStyle/>
          <a:p>
            <a:r>
              <a:rPr lang="en-US" b="1" dirty="0"/>
              <a:t>Reading</a:t>
            </a:r>
          </a:p>
        </p:txBody>
      </p:sp>
      <p:sp>
        <p:nvSpPr>
          <p:cNvPr id="3" name="Content Placeholder 2">
            <a:extLst>
              <a:ext uri="{FF2B5EF4-FFF2-40B4-BE49-F238E27FC236}">
                <a16:creationId xmlns:a16="http://schemas.microsoft.com/office/drawing/2014/main" id="{96F3B947-66CA-E84F-A17E-5F650E37D43C}"/>
              </a:ext>
            </a:extLst>
          </p:cNvPr>
          <p:cNvSpPr>
            <a:spLocks noGrp="1"/>
          </p:cNvSpPr>
          <p:nvPr>
            <p:ph idx="1"/>
          </p:nvPr>
        </p:nvSpPr>
        <p:spPr/>
        <p:txBody>
          <a:bodyPr/>
          <a:lstStyle/>
          <a:p>
            <a:r>
              <a:rPr lang="en-US" dirty="0"/>
              <a:t>Hennessy and Patterson Chapter 8.2 </a:t>
            </a:r>
            <a:r>
              <a:rPr lang="en-US"/>
              <a:t>(Appendix B)</a:t>
            </a:r>
            <a:endParaRPr lang="en-US" dirty="0"/>
          </a:p>
          <a:p>
            <a:endParaRPr lang="en-US" dirty="0"/>
          </a:p>
        </p:txBody>
      </p:sp>
    </p:spTree>
    <p:extLst>
      <p:ext uri="{BB962C8B-B14F-4D97-AF65-F5344CB8AC3E}">
        <p14:creationId xmlns:p14="http://schemas.microsoft.com/office/powerpoint/2010/main" val="234545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DEF2-0F9A-F340-88E7-5FC89AE080D2}"/>
              </a:ext>
            </a:extLst>
          </p:cNvPr>
          <p:cNvSpPr>
            <a:spLocks noGrp="1"/>
          </p:cNvSpPr>
          <p:nvPr>
            <p:ph type="title"/>
          </p:nvPr>
        </p:nvSpPr>
        <p:spPr/>
        <p:txBody>
          <a:bodyPr>
            <a:normAutofit fontScale="90000"/>
          </a:bodyPr>
          <a:lstStyle/>
          <a:p>
            <a:br>
              <a:rPr lang="en-US" dirty="0"/>
            </a:br>
            <a:r>
              <a:rPr lang="en-US" dirty="0"/>
              <a:t>Boolean Expressions</a:t>
            </a:r>
            <a:br>
              <a:rPr lang="en-US" dirty="0"/>
            </a:br>
            <a:endParaRPr lang="en-US" dirty="0"/>
          </a:p>
        </p:txBody>
      </p:sp>
      <p:sp>
        <p:nvSpPr>
          <p:cNvPr id="3" name="Content Placeholder 2">
            <a:extLst>
              <a:ext uri="{FF2B5EF4-FFF2-40B4-BE49-F238E27FC236}">
                <a16:creationId xmlns:a16="http://schemas.microsoft.com/office/drawing/2014/main" id="{7A120A07-F5E3-C745-8AC3-EDDB28F0F72A}"/>
              </a:ext>
            </a:extLst>
          </p:cNvPr>
          <p:cNvSpPr>
            <a:spLocks noGrp="1"/>
          </p:cNvSpPr>
          <p:nvPr>
            <p:ph idx="1"/>
          </p:nvPr>
        </p:nvSpPr>
        <p:spPr/>
        <p:txBody>
          <a:bodyPr/>
          <a:lstStyle/>
          <a:p>
            <a:r>
              <a:rPr lang="en-US" dirty="0"/>
              <a:t>Boolean Algebra has operations we can be performed on binary objects or variables. When we combine the variables and operators form a Boolean expression</a:t>
            </a:r>
          </a:p>
          <a:p>
            <a:r>
              <a:rPr lang="en-US" dirty="0"/>
              <a:t>In Boolean algebra, all the variables have the values 0 or 1 and, in typical formulations, there are three operators</a:t>
            </a:r>
          </a:p>
          <a:p>
            <a:r>
              <a:rPr lang="en-US" dirty="0"/>
              <a:t>Three most common Boolean operators: AND, OR, NOT</a:t>
            </a:r>
          </a:p>
        </p:txBody>
      </p:sp>
    </p:spTree>
    <p:extLst>
      <p:ext uri="{BB962C8B-B14F-4D97-AF65-F5344CB8AC3E}">
        <p14:creationId xmlns:p14="http://schemas.microsoft.com/office/powerpoint/2010/main" val="3451115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6BD6-E6BC-BA40-A4D7-E4783F89E55D}"/>
              </a:ext>
            </a:extLst>
          </p:cNvPr>
          <p:cNvSpPr>
            <a:spLocks noGrp="1"/>
          </p:cNvSpPr>
          <p:nvPr>
            <p:ph type="title"/>
          </p:nvPr>
        </p:nvSpPr>
        <p:spPr/>
        <p:txBody>
          <a:bodyPr/>
          <a:lstStyle/>
          <a:p>
            <a:r>
              <a:rPr lang="en-US" dirty="0"/>
              <a:t>Boolean Expressions</a:t>
            </a:r>
          </a:p>
        </p:txBody>
      </p:sp>
      <p:sp>
        <p:nvSpPr>
          <p:cNvPr id="3" name="Content Placeholder 2">
            <a:extLst>
              <a:ext uri="{FF2B5EF4-FFF2-40B4-BE49-F238E27FC236}">
                <a16:creationId xmlns:a16="http://schemas.microsoft.com/office/drawing/2014/main" id="{EA258AF3-5EF8-D347-82EA-51065045CDB9}"/>
              </a:ext>
            </a:extLst>
          </p:cNvPr>
          <p:cNvSpPr>
            <a:spLocks noGrp="1"/>
          </p:cNvSpPr>
          <p:nvPr>
            <p:ph idx="1"/>
          </p:nvPr>
        </p:nvSpPr>
        <p:spPr/>
        <p:txBody>
          <a:bodyPr>
            <a:normAutofit/>
          </a:bodyPr>
          <a:lstStyle/>
          <a:p>
            <a:r>
              <a:rPr lang="en-US" dirty="0"/>
              <a:t>The OR operator is written as , as in </a:t>
            </a:r>
            <a:r>
              <a:rPr lang="en-US" dirty="0" err="1"/>
              <a:t>x+y</a:t>
            </a:r>
            <a:r>
              <a:rPr lang="en-US" dirty="0"/>
              <a:t>. The result of an OR operator is 1 if either of the variables is 1. The OR operation is also called a logical sum, since its result is 1 if either operand is 1.</a:t>
            </a:r>
          </a:p>
          <a:p>
            <a:r>
              <a:rPr lang="en-US" dirty="0"/>
              <a:t>The AND operator is written as , as in </a:t>
            </a:r>
            <a:r>
              <a:rPr lang="en-US" dirty="0" err="1"/>
              <a:t>xy</a:t>
            </a:r>
            <a:r>
              <a:rPr lang="en-US" dirty="0"/>
              <a:t>. The result of an AND operator is 1 only if both inputs are 1. Th e AND operator is also called logical product, since its result is 1 only if both operands are 1.</a:t>
            </a:r>
          </a:p>
          <a:p>
            <a:r>
              <a:rPr lang="en-US" dirty="0"/>
              <a:t>The unary operator NOT is written as </a:t>
            </a:r>
            <a:r>
              <a:rPr lang="en-US" dirty="0">
                <a:solidFill>
                  <a:srgbClr val="FF0000"/>
                </a:solidFill>
              </a:rPr>
              <a:t>x’</a:t>
            </a:r>
            <a:r>
              <a:rPr lang="en-US" dirty="0"/>
              <a:t>. Th e result of a NOT operator is 1 only if the input is 0. Applying the operator NOT to a logical value results in an inversion or negation of the value (i.e., if the input is 0 the output is 1, and vice versa).</a:t>
            </a:r>
          </a:p>
          <a:p>
            <a:endParaRPr lang="en-US" dirty="0"/>
          </a:p>
          <a:p>
            <a:endParaRPr lang="en-US" dirty="0"/>
          </a:p>
          <a:p>
            <a:endParaRPr lang="en-US" dirty="0"/>
          </a:p>
        </p:txBody>
      </p:sp>
    </p:spTree>
    <p:extLst>
      <p:ext uri="{BB962C8B-B14F-4D97-AF65-F5344CB8AC3E}">
        <p14:creationId xmlns:p14="http://schemas.microsoft.com/office/powerpoint/2010/main" val="181877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1556B-4B5D-2A4B-8484-0DFF147FDD4E}"/>
              </a:ext>
            </a:extLst>
          </p:cNvPr>
          <p:cNvSpPr>
            <a:spLocks noGrp="1"/>
          </p:cNvSpPr>
          <p:nvPr>
            <p:ph type="title"/>
          </p:nvPr>
        </p:nvSpPr>
        <p:spPr/>
        <p:txBody>
          <a:bodyPr>
            <a:normAutofit fontScale="90000"/>
          </a:bodyPr>
          <a:lstStyle/>
          <a:p>
            <a:br>
              <a:rPr lang="en-US" dirty="0"/>
            </a:br>
            <a:r>
              <a:rPr lang="en-US" dirty="0"/>
              <a:t>Boolean Identities</a:t>
            </a:r>
            <a:br>
              <a:rPr lang="en-US" dirty="0"/>
            </a:br>
            <a:endParaRPr lang="en-US" dirty="0"/>
          </a:p>
        </p:txBody>
      </p:sp>
      <p:sp>
        <p:nvSpPr>
          <p:cNvPr id="3" name="Content Placeholder 2">
            <a:extLst>
              <a:ext uri="{FF2B5EF4-FFF2-40B4-BE49-F238E27FC236}">
                <a16:creationId xmlns:a16="http://schemas.microsoft.com/office/drawing/2014/main" id="{0CE6485F-EBCF-0340-A018-3FAEAD02A76B}"/>
              </a:ext>
            </a:extLst>
          </p:cNvPr>
          <p:cNvSpPr>
            <a:spLocks noGrp="1"/>
          </p:cNvSpPr>
          <p:nvPr>
            <p:ph idx="1"/>
          </p:nvPr>
        </p:nvSpPr>
        <p:spPr/>
        <p:txBody>
          <a:bodyPr/>
          <a:lstStyle/>
          <a:p>
            <a:r>
              <a:rPr lang="en-US" dirty="0"/>
              <a:t>There are several laws of Boolean algebra that are helpful in manipulating logic equations</a:t>
            </a:r>
          </a:p>
          <a:p>
            <a:pPr marL="457200" lvl="1" indent="0">
              <a:buNone/>
            </a:pPr>
            <a:endParaRPr lang="en-US" dirty="0"/>
          </a:p>
        </p:txBody>
      </p:sp>
      <p:pic>
        <p:nvPicPr>
          <p:cNvPr id="4" name="Picture 3">
            <a:extLst>
              <a:ext uri="{FF2B5EF4-FFF2-40B4-BE49-F238E27FC236}">
                <a16:creationId xmlns:a16="http://schemas.microsoft.com/office/drawing/2014/main" id="{67884475-DA46-7447-A898-264B545DCF69}"/>
              </a:ext>
            </a:extLst>
          </p:cNvPr>
          <p:cNvPicPr>
            <a:picLocks noChangeAspect="1"/>
          </p:cNvPicPr>
          <p:nvPr/>
        </p:nvPicPr>
        <p:blipFill>
          <a:blip r:embed="rId2"/>
          <a:stretch>
            <a:fillRect/>
          </a:stretch>
        </p:blipFill>
        <p:spPr>
          <a:xfrm>
            <a:off x="838200" y="2216150"/>
            <a:ext cx="9803004" cy="2536720"/>
          </a:xfrm>
          <a:prstGeom prst="rect">
            <a:avLst/>
          </a:prstGeom>
        </p:spPr>
      </p:pic>
    </p:spTree>
    <p:extLst>
      <p:ext uri="{BB962C8B-B14F-4D97-AF65-F5344CB8AC3E}">
        <p14:creationId xmlns:p14="http://schemas.microsoft.com/office/powerpoint/2010/main" val="4044003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27EB3-D59D-CA4D-A256-E208DC42D09C}"/>
              </a:ext>
            </a:extLst>
          </p:cNvPr>
          <p:cNvSpPr>
            <a:spLocks noGrp="1"/>
          </p:cNvSpPr>
          <p:nvPr>
            <p:ph type="title"/>
          </p:nvPr>
        </p:nvSpPr>
        <p:spPr/>
        <p:txBody>
          <a:bodyPr/>
          <a:lstStyle/>
          <a:p>
            <a:r>
              <a:rPr lang="en-US" dirty="0"/>
              <a:t>Boolean Identities</a:t>
            </a:r>
          </a:p>
        </p:txBody>
      </p:sp>
      <p:sp>
        <p:nvSpPr>
          <p:cNvPr id="3" name="Content Placeholder 2">
            <a:extLst>
              <a:ext uri="{FF2B5EF4-FFF2-40B4-BE49-F238E27FC236}">
                <a16:creationId xmlns:a16="http://schemas.microsoft.com/office/drawing/2014/main" id="{FB826D6B-88DF-884C-94E3-7FADB6F84900}"/>
              </a:ext>
            </a:extLst>
          </p:cNvPr>
          <p:cNvSpPr>
            <a:spLocks noGrp="1"/>
          </p:cNvSpPr>
          <p:nvPr>
            <p:ph idx="1"/>
          </p:nvPr>
        </p:nvSpPr>
        <p:spPr/>
        <p:txBody>
          <a:bodyPr/>
          <a:lstStyle/>
          <a:p>
            <a:r>
              <a:rPr lang="en-US" dirty="0"/>
              <a:t>De Morgan's Theorem</a:t>
            </a:r>
          </a:p>
          <a:p>
            <a:pPr marL="971550" lvl="1" indent="-514350">
              <a:buFont typeface="+mj-lt"/>
              <a:buAutoNum type="arabicPeriod"/>
            </a:pPr>
            <a:r>
              <a:rPr lang="en-US" dirty="0"/>
              <a:t>(A + B)’ = A’B’</a:t>
            </a:r>
          </a:p>
          <a:p>
            <a:pPr marL="971550" lvl="1" indent="-514350">
              <a:buFont typeface="+mj-lt"/>
              <a:buAutoNum type="arabicPeriod"/>
            </a:pPr>
            <a:r>
              <a:rPr lang="en-US" dirty="0"/>
              <a:t>(AB)’ = A’ + B’</a:t>
            </a:r>
          </a:p>
        </p:txBody>
      </p:sp>
    </p:spTree>
    <p:extLst>
      <p:ext uri="{BB962C8B-B14F-4D97-AF65-F5344CB8AC3E}">
        <p14:creationId xmlns:p14="http://schemas.microsoft.com/office/powerpoint/2010/main" val="2385996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44C4B-698A-994F-BC17-7C3673319CDB}"/>
              </a:ext>
            </a:extLst>
          </p:cNvPr>
          <p:cNvSpPr>
            <a:spLocks noGrp="1"/>
          </p:cNvSpPr>
          <p:nvPr>
            <p:ph type="title"/>
          </p:nvPr>
        </p:nvSpPr>
        <p:spPr/>
        <p:txBody>
          <a:bodyPr/>
          <a:lstStyle/>
          <a:p>
            <a:r>
              <a:rPr lang="en-US" dirty="0"/>
              <a:t>Truth Table for AND</a:t>
            </a:r>
          </a:p>
        </p:txBody>
      </p:sp>
      <p:graphicFrame>
        <p:nvGraphicFramePr>
          <p:cNvPr id="4" name="Content Placeholder 3">
            <a:extLst>
              <a:ext uri="{FF2B5EF4-FFF2-40B4-BE49-F238E27FC236}">
                <a16:creationId xmlns:a16="http://schemas.microsoft.com/office/drawing/2014/main" id="{166B360F-C87B-5A46-956B-A3F92C08C201}"/>
              </a:ext>
            </a:extLst>
          </p:cNvPr>
          <p:cNvGraphicFramePr>
            <a:graphicFrameLocks noGrp="1"/>
          </p:cNvGraphicFramePr>
          <p:nvPr>
            <p:ph idx="1"/>
            <p:extLst>
              <p:ext uri="{D42A27DB-BD31-4B8C-83A1-F6EECF244321}">
                <p14:modId xmlns:p14="http://schemas.microsoft.com/office/powerpoint/2010/main" val="1371838651"/>
              </p:ext>
            </p:extLst>
          </p:nvPr>
        </p:nvGraphicFramePr>
        <p:xfrm>
          <a:off x="838200" y="1825625"/>
          <a:ext cx="2620617" cy="2225040"/>
        </p:xfrm>
        <a:graphic>
          <a:graphicData uri="http://schemas.openxmlformats.org/drawingml/2006/table">
            <a:tbl>
              <a:tblPr firstRow="1" bandRow="1">
                <a:tableStyleId>{5940675A-B579-460E-94D1-54222C63F5DA}</a:tableStyleId>
              </a:tblPr>
              <a:tblGrid>
                <a:gridCol w="1000539">
                  <a:extLst>
                    <a:ext uri="{9D8B030D-6E8A-4147-A177-3AD203B41FA5}">
                      <a16:colId xmlns:a16="http://schemas.microsoft.com/office/drawing/2014/main" val="2090088222"/>
                    </a:ext>
                  </a:extLst>
                </a:gridCol>
                <a:gridCol w="1620078">
                  <a:extLst>
                    <a:ext uri="{9D8B030D-6E8A-4147-A177-3AD203B41FA5}">
                      <a16:colId xmlns:a16="http://schemas.microsoft.com/office/drawing/2014/main" val="1576405301"/>
                    </a:ext>
                  </a:extLst>
                </a:gridCol>
              </a:tblGrid>
              <a:tr h="370840">
                <a:tc>
                  <a:txBody>
                    <a:bodyPr/>
                    <a:lstStyle/>
                    <a:p>
                      <a:pPr algn="ctr"/>
                      <a:r>
                        <a:rPr lang="en-US" dirty="0"/>
                        <a:t>Inputs </a:t>
                      </a:r>
                    </a:p>
                  </a:txBody>
                  <a:tcPr/>
                </a:tc>
                <a:tc>
                  <a:txBody>
                    <a:bodyPr/>
                    <a:lstStyle/>
                    <a:p>
                      <a:pPr algn="ctr"/>
                      <a:r>
                        <a:rPr lang="en-US" dirty="0"/>
                        <a:t>Outputs</a:t>
                      </a:r>
                    </a:p>
                  </a:txBody>
                  <a:tcPr/>
                </a:tc>
                <a:extLst>
                  <a:ext uri="{0D108BD9-81ED-4DB2-BD59-A6C34878D82A}">
                    <a16:rowId xmlns:a16="http://schemas.microsoft.com/office/drawing/2014/main" val="506280467"/>
                  </a:ext>
                </a:extLst>
              </a:tr>
              <a:tr h="370840">
                <a:tc>
                  <a:txBody>
                    <a:bodyPr/>
                    <a:lstStyle/>
                    <a:p>
                      <a:pPr algn="ctr"/>
                      <a:r>
                        <a:rPr lang="en-US" dirty="0"/>
                        <a:t>x        y</a:t>
                      </a:r>
                    </a:p>
                  </a:txBody>
                  <a:tcPr/>
                </a:tc>
                <a:tc>
                  <a:txBody>
                    <a:bodyPr/>
                    <a:lstStyle/>
                    <a:p>
                      <a:pPr algn="ctr"/>
                      <a:r>
                        <a:rPr lang="en-US" dirty="0" err="1"/>
                        <a:t>xy</a:t>
                      </a:r>
                      <a:endParaRPr lang="en-US" dirty="0"/>
                    </a:p>
                  </a:txBody>
                  <a:tcPr/>
                </a:tc>
                <a:extLst>
                  <a:ext uri="{0D108BD9-81ED-4DB2-BD59-A6C34878D82A}">
                    <a16:rowId xmlns:a16="http://schemas.microsoft.com/office/drawing/2014/main" val="580632920"/>
                  </a:ext>
                </a:extLst>
              </a:tr>
              <a:tr h="370840">
                <a:tc>
                  <a:txBody>
                    <a:bodyPr/>
                    <a:lstStyle/>
                    <a:p>
                      <a:pPr algn="ctr"/>
                      <a:r>
                        <a:rPr lang="en-US" dirty="0"/>
                        <a:t>0       0</a:t>
                      </a:r>
                    </a:p>
                  </a:txBody>
                  <a:tcPr/>
                </a:tc>
                <a:tc>
                  <a:txBody>
                    <a:bodyPr/>
                    <a:lstStyle/>
                    <a:p>
                      <a:pPr algn="ctr"/>
                      <a:r>
                        <a:rPr lang="en-US" dirty="0"/>
                        <a:t>0</a:t>
                      </a:r>
                    </a:p>
                  </a:txBody>
                  <a:tcPr/>
                </a:tc>
                <a:extLst>
                  <a:ext uri="{0D108BD9-81ED-4DB2-BD59-A6C34878D82A}">
                    <a16:rowId xmlns:a16="http://schemas.microsoft.com/office/drawing/2014/main" val="675596039"/>
                  </a:ext>
                </a:extLst>
              </a:tr>
              <a:tr h="370840">
                <a:tc>
                  <a:txBody>
                    <a:bodyPr/>
                    <a:lstStyle/>
                    <a:p>
                      <a:pPr algn="ctr"/>
                      <a:r>
                        <a:rPr lang="en-US" dirty="0"/>
                        <a:t>0       1</a:t>
                      </a:r>
                    </a:p>
                  </a:txBody>
                  <a:tcPr/>
                </a:tc>
                <a:tc>
                  <a:txBody>
                    <a:bodyPr/>
                    <a:lstStyle/>
                    <a:p>
                      <a:pPr algn="ctr"/>
                      <a:r>
                        <a:rPr lang="en-US" dirty="0"/>
                        <a:t>0</a:t>
                      </a:r>
                    </a:p>
                  </a:txBody>
                  <a:tcPr/>
                </a:tc>
                <a:extLst>
                  <a:ext uri="{0D108BD9-81ED-4DB2-BD59-A6C34878D82A}">
                    <a16:rowId xmlns:a16="http://schemas.microsoft.com/office/drawing/2014/main" val="2746556217"/>
                  </a:ext>
                </a:extLst>
              </a:tr>
              <a:tr h="370840">
                <a:tc>
                  <a:txBody>
                    <a:bodyPr/>
                    <a:lstStyle/>
                    <a:p>
                      <a:pPr algn="ctr"/>
                      <a:r>
                        <a:rPr lang="en-US" dirty="0"/>
                        <a:t>1       0</a:t>
                      </a:r>
                    </a:p>
                  </a:txBody>
                  <a:tcPr/>
                </a:tc>
                <a:tc>
                  <a:txBody>
                    <a:bodyPr/>
                    <a:lstStyle/>
                    <a:p>
                      <a:pPr algn="ctr"/>
                      <a:r>
                        <a:rPr lang="en-US" dirty="0"/>
                        <a:t>0</a:t>
                      </a:r>
                    </a:p>
                  </a:txBody>
                  <a:tcPr/>
                </a:tc>
                <a:extLst>
                  <a:ext uri="{0D108BD9-81ED-4DB2-BD59-A6C34878D82A}">
                    <a16:rowId xmlns:a16="http://schemas.microsoft.com/office/drawing/2014/main" val="4080467366"/>
                  </a:ext>
                </a:extLst>
              </a:tr>
              <a:tr h="370840">
                <a:tc>
                  <a:txBody>
                    <a:bodyPr/>
                    <a:lstStyle/>
                    <a:p>
                      <a:pPr algn="ctr"/>
                      <a:r>
                        <a:rPr lang="en-US" dirty="0"/>
                        <a:t>1       1</a:t>
                      </a:r>
                    </a:p>
                  </a:txBody>
                  <a:tcPr/>
                </a:tc>
                <a:tc>
                  <a:txBody>
                    <a:bodyPr/>
                    <a:lstStyle/>
                    <a:p>
                      <a:pPr algn="ctr"/>
                      <a:r>
                        <a:rPr lang="en-US" dirty="0"/>
                        <a:t>1</a:t>
                      </a:r>
                    </a:p>
                  </a:txBody>
                  <a:tcPr/>
                </a:tc>
                <a:extLst>
                  <a:ext uri="{0D108BD9-81ED-4DB2-BD59-A6C34878D82A}">
                    <a16:rowId xmlns:a16="http://schemas.microsoft.com/office/drawing/2014/main" val="2264087644"/>
                  </a:ext>
                </a:extLst>
              </a:tr>
            </a:tbl>
          </a:graphicData>
        </a:graphic>
      </p:graphicFrame>
      <p:sp>
        <p:nvSpPr>
          <p:cNvPr id="6" name="TextBox 5">
            <a:extLst>
              <a:ext uri="{FF2B5EF4-FFF2-40B4-BE49-F238E27FC236}">
                <a16:creationId xmlns:a16="http://schemas.microsoft.com/office/drawing/2014/main" id="{BC0FFAEC-70EC-474B-BBA0-F1676C0B4B4D}"/>
              </a:ext>
            </a:extLst>
          </p:cNvPr>
          <p:cNvSpPr txBox="1"/>
          <p:nvPr/>
        </p:nvSpPr>
        <p:spPr>
          <a:xfrm>
            <a:off x="838200" y="4291833"/>
            <a:ext cx="9399104" cy="1477328"/>
          </a:xfrm>
          <a:prstGeom prst="rect">
            <a:avLst/>
          </a:prstGeom>
          <a:noFill/>
        </p:spPr>
        <p:txBody>
          <a:bodyPr wrap="square" rtlCol="0">
            <a:spAutoFit/>
          </a:bodyPr>
          <a:lstStyle/>
          <a:p>
            <a:r>
              <a:rPr lang="en-US" dirty="0"/>
              <a:t>The logical operator AND is typically represented by either a dot or no symbol at all. For example, the Boolean expression </a:t>
            </a:r>
            <a:r>
              <a:rPr lang="en-US" dirty="0" err="1"/>
              <a:t>xy</a:t>
            </a:r>
            <a:r>
              <a:rPr lang="en-US" dirty="0"/>
              <a:t> is equivalent to the expression x · y and is read “x and y.” The expression </a:t>
            </a:r>
            <a:r>
              <a:rPr lang="en-US" dirty="0" err="1"/>
              <a:t>xy</a:t>
            </a:r>
            <a:r>
              <a:rPr lang="en-US" dirty="0"/>
              <a:t> is often referred to as a Boolean product.</a:t>
            </a:r>
          </a:p>
          <a:p>
            <a:endParaRPr lang="en-US" dirty="0"/>
          </a:p>
          <a:p>
            <a:r>
              <a:rPr lang="en-US" dirty="0"/>
              <a:t>The result of the expression </a:t>
            </a:r>
            <a:r>
              <a:rPr lang="en-US" dirty="0" err="1"/>
              <a:t>xy</a:t>
            </a:r>
            <a:r>
              <a:rPr lang="en-US" dirty="0"/>
              <a:t> is 1 only when both inputs are 1, and 0 otherwise.</a:t>
            </a:r>
          </a:p>
        </p:txBody>
      </p:sp>
      <p:graphicFrame>
        <p:nvGraphicFramePr>
          <p:cNvPr id="3" name="Table 2">
            <a:extLst>
              <a:ext uri="{FF2B5EF4-FFF2-40B4-BE49-F238E27FC236}">
                <a16:creationId xmlns:a16="http://schemas.microsoft.com/office/drawing/2014/main" id="{20359D5E-1B87-FE41-93CD-D1175CD0144E}"/>
              </a:ext>
            </a:extLst>
          </p:cNvPr>
          <p:cNvGraphicFramePr>
            <a:graphicFrameLocks noGrp="1"/>
          </p:cNvGraphicFramePr>
          <p:nvPr>
            <p:extLst>
              <p:ext uri="{D42A27DB-BD31-4B8C-83A1-F6EECF244321}">
                <p14:modId xmlns:p14="http://schemas.microsoft.com/office/powerpoint/2010/main" val="788200148"/>
              </p:ext>
            </p:extLst>
          </p:nvPr>
        </p:nvGraphicFramePr>
        <p:xfrm>
          <a:off x="838200" y="1825625"/>
          <a:ext cx="2620617" cy="2225040"/>
        </p:xfrm>
        <a:graphic>
          <a:graphicData uri="http://schemas.openxmlformats.org/drawingml/2006/table">
            <a:tbl>
              <a:tblPr firstRow="1" bandRow="1">
                <a:tableStyleId>{5940675A-B579-460E-94D1-54222C63F5DA}</a:tableStyleId>
              </a:tblPr>
              <a:tblGrid>
                <a:gridCol w="1000539">
                  <a:extLst>
                    <a:ext uri="{9D8B030D-6E8A-4147-A177-3AD203B41FA5}">
                      <a16:colId xmlns:a16="http://schemas.microsoft.com/office/drawing/2014/main" val="185704526"/>
                    </a:ext>
                  </a:extLst>
                </a:gridCol>
                <a:gridCol w="1620078">
                  <a:extLst>
                    <a:ext uri="{9D8B030D-6E8A-4147-A177-3AD203B41FA5}">
                      <a16:colId xmlns:a16="http://schemas.microsoft.com/office/drawing/2014/main" val="3634363969"/>
                    </a:ext>
                  </a:extLst>
                </a:gridCol>
              </a:tblGrid>
              <a:tr h="370840">
                <a:tc>
                  <a:txBody>
                    <a:bodyPr/>
                    <a:lstStyle/>
                    <a:p>
                      <a:pPr algn="ctr"/>
                      <a:r>
                        <a:rPr lang="en-US" b="1" dirty="0"/>
                        <a:t>Inputs </a:t>
                      </a:r>
                    </a:p>
                  </a:txBody>
                  <a:tcPr/>
                </a:tc>
                <a:tc>
                  <a:txBody>
                    <a:bodyPr/>
                    <a:lstStyle/>
                    <a:p>
                      <a:pPr algn="ctr"/>
                      <a:r>
                        <a:rPr lang="en-US" b="1" dirty="0"/>
                        <a:t>Outputs</a:t>
                      </a:r>
                    </a:p>
                  </a:txBody>
                  <a:tcPr/>
                </a:tc>
                <a:extLst>
                  <a:ext uri="{0D108BD9-81ED-4DB2-BD59-A6C34878D82A}">
                    <a16:rowId xmlns:a16="http://schemas.microsoft.com/office/drawing/2014/main" val="1784444862"/>
                  </a:ext>
                </a:extLst>
              </a:tr>
              <a:tr h="370840">
                <a:tc>
                  <a:txBody>
                    <a:bodyPr/>
                    <a:lstStyle/>
                    <a:p>
                      <a:pPr algn="ctr"/>
                      <a:r>
                        <a:rPr lang="en-US" dirty="0"/>
                        <a:t>x        y</a:t>
                      </a:r>
                    </a:p>
                  </a:txBody>
                  <a:tcPr/>
                </a:tc>
                <a:tc>
                  <a:txBody>
                    <a:bodyPr/>
                    <a:lstStyle/>
                    <a:p>
                      <a:pPr algn="ctr"/>
                      <a:r>
                        <a:rPr lang="en-US" dirty="0" err="1"/>
                        <a:t>xy</a:t>
                      </a:r>
                      <a:endParaRPr lang="en-US" dirty="0"/>
                    </a:p>
                  </a:txBody>
                  <a:tcPr/>
                </a:tc>
                <a:extLst>
                  <a:ext uri="{0D108BD9-81ED-4DB2-BD59-A6C34878D82A}">
                    <a16:rowId xmlns:a16="http://schemas.microsoft.com/office/drawing/2014/main" val="1894192770"/>
                  </a:ext>
                </a:extLst>
              </a:tr>
              <a:tr h="370840">
                <a:tc>
                  <a:txBody>
                    <a:bodyPr/>
                    <a:lstStyle/>
                    <a:p>
                      <a:pPr algn="ctr"/>
                      <a:r>
                        <a:rPr lang="en-US" dirty="0"/>
                        <a:t>0       0</a:t>
                      </a:r>
                    </a:p>
                  </a:txBody>
                  <a:tcPr/>
                </a:tc>
                <a:tc>
                  <a:txBody>
                    <a:bodyPr/>
                    <a:lstStyle/>
                    <a:p>
                      <a:pPr algn="ctr"/>
                      <a:r>
                        <a:rPr lang="en-US" dirty="0"/>
                        <a:t>0</a:t>
                      </a:r>
                    </a:p>
                  </a:txBody>
                  <a:tcPr/>
                </a:tc>
                <a:extLst>
                  <a:ext uri="{0D108BD9-81ED-4DB2-BD59-A6C34878D82A}">
                    <a16:rowId xmlns:a16="http://schemas.microsoft.com/office/drawing/2014/main" val="3028007053"/>
                  </a:ext>
                </a:extLst>
              </a:tr>
              <a:tr h="370840">
                <a:tc>
                  <a:txBody>
                    <a:bodyPr/>
                    <a:lstStyle/>
                    <a:p>
                      <a:pPr algn="ctr"/>
                      <a:r>
                        <a:rPr lang="en-US" dirty="0"/>
                        <a:t>0       1</a:t>
                      </a:r>
                    </a:p>
                  </a:txBody>
                  <a:tcPr/>
                </a:tc>
                <a:tc>
                  <a:txBody>
                    <a:bodyPr/>
                    <a:lstStyle/>
                    <a:p>
                      <a:pPr algn="ctr"/>
                      <a:r>
                        <a:rPr lang="en-US" dirty="0"/>
                        <a:t>0</a:t>
                      </a:r>
                    </a:p>
                  </a:txBody>
                  <a:tcPr/>
                </a:tc>
                <a:extLst>
                  <a:ext uri="{0D108BD9-81ED-4DB2-BD59-A6C34878D82A}">
                    <a16:rowId xmlns:a16="http://schemas.microsoft.com/office/drawing/2014/main" val="1601695771"/>
                  </a:ext>
                </a:extLst>
              </a:tr>
              <a:tr h="370840">
                <a:tc>
                  <a:txBody>
                    <a:bodyPr/>
                    <a:lstStyle/>
                    <a:p>
                      <a:pPr algn="ctr"/>
                      <a:r>
                        <a:rPr lang="en-US" dirty="0"/>
                        <a:t>1       0</a:t>
                      </a:r>
                    </a:p>
                  </a:txBody>
                  <a:tcPr/>
                </a:tc>
                <a:tc>
                  <a:txBody>
                    <a:bodyPr/>
                    <a:lstStyle/>
                    <a:p>
                      <a:pPr algn="ctr"/>
                      <a:r>
                        <a:rPr lang="en-US" dirty="0"/>
                        <a:t>0</a:t>
                      </a:r>
                    </a:p>
                  </a:txBody>
                  <a:tcPr/>
                </a:tc>
                <a:extLst>
                  <a:ext uri="{0D108BD9-81ED-4DB2-BD59-A6C34878D82A}">
                    <a16:rowId xmlns:a16="http://schemas.microsoft.com/office/drawing/2014/main" val="421809864"/>
                  </a:ext>
                </a:extLst>
              </a:tr>
              <a:tr h="370840">
                <a:tc>
                  <a:txBody>
                    <a:bodyPr/>
                    <a:lstStyle/>
                    <a:p>
                      <a:pPr algn="ctr"/>
                      <a:r>
                        <a:rPr lang="en-US" dirty="0"/>
                        <a:t>1       1</a:t>
                      </a:r>
                    </a:p>
                  </a:txBody>
                  <a:tcPr/>
                </a:tc>
                <a:tc>
                  <a:txBody>
                    <a:bodyPr/>
                    <a:lstStyle/>
                    <a:p>
                      <a:pPr algn="ctr"/>
                      <a:r>
                        <a:rPr lang="en-US" dirty="0"/>
                        <a:t>1</a:t>
                      </a:r>
                    </a:p>
                  </a:txBody>
                  <a:tcPr/>
                </a:tc>
                <a:extLst>
                  <a:ext uri="{0D108BD9-81ED-4DB2-BD59-A6C34878D82A}">
                    <a16:rowId xmlns:a16="http://schemas.microsoft.com/office/drawing/2014/main" val="3274648149"/>
                  </a:ext>
                </a:extLst>
              </a:tr>
            </a:tbl>
          </a:graphicData>
        </a:graphic>
      </p:graphicFrame>
    </p:spTree>
    <p:extLst>
      <p:ext uri="{BB962C8B-B14F-4D97-AF65-F5344CB8AC3E}">
        <p14:creationId xmlns:p14="http://schemas.microsoft.com/office/powerpoint/2010/main" val="62865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44C4B-698A-994F-BC17-7C3673319CDB}"/>
              </a:ext>
            </a:extLst>
          </p:cNvPr>
          <p:cNvSpPr>
            <a:spLocks noGrp="1"/>
          </p:cNvSpPr>
          <p:nvPr>
            <p:ph type="title"/>
          </p:nvPr>
        </p:nvSpPr>
        <p:spPr/>
        <p:txBody>
          <a:bodyPr/>
          <a:lstStyle/>
          <a:p>
            <a:r>
              <a:rPr lang="en-US" dirty="0"/>
              <a:t>Truth Table for OR</a:t>
            </a:r>
          </a:p>
        </p:txBody>
      </p:sp>
      <p:graphicFrame>
        <p:nvGraphicFramePr>
          <p:cNvPr id="4" name="Content Placeholder 3">
            <a:extLst>
              <a:ext uri="{FF2B5EF4-FFF2-40B4-BE49-F238E27FC236}">
                <a16:creationId xmlns:a16="http://schemas.microsoft.com/office/drawing/2014/main" id="{166B360F-C87B-5A46-956B-A3F92C08C201}"/>
              </a:ext>
            </a:extLst>
          </p:cNvPr>
          <p:cNvGraphicFramePr>
            <a:graphicFrameLocks noGrp="1"/>
          </p:cNvGraphicFramePr>
          <p:nvPr>
            <p:ph idx="1"/>
            <p:extLst>
              <p:ext uri="{D42A27DB-BD31-4B8C-83A1-F6EECF244321}">
                <p14:modId xmlns:p14="http://schemas.microsoft.com/office/powerpoint/2010/main" val="776530687"/>
              </p:ext>
            </p:extLst>
          </p:nvPr>
        </p:nvGraphicFramePr>
        <p:xfrm>
          <a:off x="838200" y="1825625"/>
          <a:ext cx="2620617" cy="2225040"/>
        </p:xfrm>
        <a:graphic>
          <a:graphicData uri="http://schemas.openxmlformats.org/drawingml/2006/table">
            <a:tbl>
              <a:tblPr firstRow="1" bandRow="1">
                <a:tableStyleId>{5940675A-B579-460E-94D1-54222C63F5DA}</a:tableStyleId>
              </a:tblPr>
              <a:tblGrid>
                <a:gridCol w="1000539">
                  <a:extLst>
                    <a:ext uri="{9D8B030D-6E8A-4147-A177-3AD203B41FA5}">
                      <a16:colId xmlns:a16="http://schemas.microsoft.com/office/drawing/2014/main" val="2090088222"/>
                    </a:ext>
                  </a:extLst>
                </a:gridCol>
                <a:gridCol w="1620078">
                  <a:extLst>
                    <a:ext uri="{9D8B030D-6E8A-4147-A177-3AD203B41FA5}">
                      <a16:colId xmlns:a16="http://schemas.microsoft.com/office/drawing/2014/main" val="1576405301"/>
                    </a:ext>
                  </a:extLst>
                </a:gridCol>
              </a:tblGrid>
              <a:tr h="370840">
                <a:tc>
                  <a:txBody>
                    <a:bodyPr/>
                    <a:lstStyle/>
                    <a:p>
                      <a:pPr algn="ctr"/>
                      <a:r>
                        <a:rPr lang="en-US" b="1" dirty="0"/>
                        <a:t>Inputs </a:t>
                      </a:r>
                    </a:p>
                  </a:txBody>
                  <a:tcPr/>
                </a:tc>
                <a:tc>
                  <a:txBody>
                    <a:bodyPr/>
                    <a:lstStyle/>
                    <a:p>
                      <a:pPr algn="ctr"/>
                      <a:r>
                        <a:rPr lang="en-US" b="1" dirty="0"/>
                        <a:t>Outputs</a:t>
                      </a:r>
                    </a:p>
                  </a:txBody>
                  <a:tcPr/>
                </a:tc>
                <a:extLst>
                  <a:ext uri="{0D108BD9-81ED-4DB2-BD59-A6C34878D82A}">
                    <a16:rowId xmlns:a16="http://schemas.microsoft.com/office/drawing/2014/main" val="506280467"/>
                  </a:ext>
                </a:extLst>
              </a:tr>
              <a:tr h="370840">
                <a:tc>
                  <a:txBody>
                    <a:bodyPr/>
                    <a:lstStyle/>
                    <a:p>
                      <a:pPr algn="ctr"/>
                      <a:r>
                        <a:rPr lang="en-US" dirty="0"/>
                        <a:t>x        y</a:t>
                      </a:r>
                    </a:p>
                  </a:txBody>
                  <a:tcPr/>
                </a:tc>
                <a:tc>
                  <a:txBody>
                    <a:bodyPr/>
                    <a:lstStyle/>
                    <a:p>
                      <a:pPr algn="ctr"/>
                      <a:r>
                        <a:rPr lang="en-US" dirty="0"/>
                        <a:t>x + y</a:t>
                      </a:r>
                    </a:p>
                  </a:txBody>
                  <a:tcPr/>
                </a:tc>
                <a:extLst>
                  <a:ext uri="{0D108BD9-81ED-4DB2-BD59-A6C34878D82A}">
                    <a16:rowId xmlns:a16="http://schemas.microsoft.com/office/drawing/2014/main" val="580632920"/>
                  </a:ext>
                </a:extLst>
              </a:tr>
              <a:tr h="370840">
                <a:tc>
                  <a:txBody>
                    <a:bodyPr/>
                    <a:lstStyle/>
                    <a:p>
                      <a:pPr algn="ctr"/>
                      <a:r>
                        <a:rPr lang="en-US" dirty="0"/>
                        <a:t>0       0</a:t>
                      </a:r>
                    </a:p>
                  </a:txBody>
                  <a:tcPr/>
                </a:tc>
                <a:tc>
                  <a:txBody>
                    <a:bodyPr/>
                    <a:lstStyle/>
                    <a:p>
                      <a:pPr algn="ctr"/>
                      <a:r>
                        <a:rPr lang="en-US" dirty="0"/>
                        <a:t>0</a:t>
                      </a:r>
                    </a:p>
                  </a:txBody>
                  <a:tcPr/>
                </a:tc>
                <a:extLst>
                  <a:ext uri="{0D108BD9-81ED-4DB2-BD59-A6C34878D82A}">
                    <a16:rowId xmlns:a16="http://schemas.microsoft.com/office/drawing/2014/main" val="675596039"/>
                  </a:ext>
                </a:extLst>
              </a:tr>
              <a:tr h="370840">
                <a:tc>
                  <a:txBody>
                    <a:bodyPr/>
                    <a:lstStyle/>
                    <a:p>
                      <a:pPr algn="ctr"/>
                      <a:r>
                        <a:rPr lang="en-US" dirty="0"/>
                        <a:t>0       1</a:t>
                      </a:r>
                    </a:p>
                  </a:txBody>
                  <a:tcPr/>
                </a:tc>
                <a:tc>
                  <a:txBody>
                    <a:bodyPr/>
                    <a:lstStyle/>
                    <a:p>
                      <a:pPr algn="ctr"/>
                      <a:r>
                        <a:rPr lang="en-US" dirty="0"/>
                        <a:t>1</a:t>
                      </a:r>
                    </a:p>
                  </a:txBody>
                  <a:tcPr/>
                </a:tc>
                <a:extLst>
                  <a:ext uri="{0D108BD9-81ED-4DB2-BD59-A6C34878D82A}">
                    <a16:rowId xmlns:a16="http://schemas.microsoft.com/office/drawing/2014/main" val="2746556217"/>
                  </a:ext>
                </a:extLst>
              </a:tr>
              <a:tr h="370840">
                <a:tc>
                  <a:txBody>
                    <a:bodyPr/>
                    <a:lstStyle/>
                    <a:p>
                      <a:pPr algn="ctr"/>
                      <a:r>
                        <a:rPr lang="en-US" dirty="0"/>
                        <a:t>1       0</a:t>
                      </a:r>
                    </a:p>
                  </a:txBody>
                  <a:tcPr/>
                </a:tc>
                <a:tc>
                  <a:txBody>
                    <a:bodyPr/>
                    <a:lstStyle/>
                    <a:p>
                      <a:pPr algn="ctr"/>
                      <a:r>
                        <a:rPr lang="en-US" dirty="0"/>
                        <a:t>1</a:t>
                      </a:r>
                    </a:p>
                  </a:txBody>
                  <a:tcPr/>
                </a:tc>
                <a:extLst>
                  <a:ext uri="{0D108BD9-81ED-4DB2-BD59-A6C34878D82A}">
                    <a16:rowId xmlns:a16="http://schemas.microsoft.com/office/drawing/2014/main" val="4080467366"/>
                  </a:ext>
                </a:extLst>
              </a:tr>
              <a:tr h="370840">
                <a:tc>
                  <a:txBody>
                    <a:bodyPr/>
                    <a:lstStyle/>
                    <a:p>
                      <a:pPr algn="ctr"/>
                      <a:r>
                        <a:rPr lang="en-US" dirty="0"/>
                        <a:t>1       1</a:t>
                      </a:r>
                    </a:p>
                  </a:txBody>
                  <a:tcPr/>
                </a:tc>
                <a:tc>
                  <a:txBody>
                    <a:bodyPr/>
                    <a:lstStyle/>
                    <a:p>
                      <a:pPr algn="ctr"/>
                      <a:r>
                        <a:rPr lang="en-US" dirty="0"/>
                        <a:t>1</a:t>
                      </a:r>
                    </a:p>
                  </a:txBody>
                  <a:tcPr/>
                </a:tc>
                <a:extLst>
                  <a:ext uri="{0D108BD9-81ED-4DB2-BD59-A6C34878D82A}">
                    <a16:rowId xmlns:a16="http://schemas.microsoft.com/office/drawing/2014/main" val="2264087644"/>
                  </a:ext>
                </a:extLst>
              </a:tr>
            </a:tbl>
          </a:graphicData>
        </a:graphic>
      </p:graphicFrame>
    </p:spTree>
    <p:extLst>
      <p:ext uri="{BB962C8B-B14F-4D97-AF65-F5344CB8AC3E}">
        <p14:creationId xmlns:p14="http://schemas.microsoft.com/office/powerpoint/2010/main" val="1190905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CA41-3F3E-7449-9EA5-01C1DC213A9F}"/>
              </a:ext>
            </a:extLst>
          </p:cNvPr>
          <p:cNvSpPr>
            <a:spLocks noGrp="1"/>
          </p:cNvSpPr>
          <p:nvPr>
            <p:ph type="title"/>
          </p:nvPr>
        </p:nvSpPr>
        <p:spPr/>
        <p:txBody>
          <a:bodyPr/>
          <a:lstStyle/>
          <a:p>
            <a:r>
              <a:rPr lang="en-US" dirty="0"/>
              <a:t>The Truth Table for NOT</a:t>
            </a:r>
          </a:p>
        </p:txBody>
      </p:sp>
      <p:graphicFrame>
        <p:nvGraphicFramePr>
          <p:cNvPr id="4" name="Content Placeholder 3">
            <a:extLst>
              <a:ext uri="{FF2B5EF4-FFF2-40B4-BE49-F238E27FC236}">
                <a16:creationId xmlns:a16="http://schemas.microsoft.com/office/drawing/2014/main" id="{AF465062-77C0-DE48-A1E6-4E1566870473}"/>
              </a:ext>
            </a:extLst>
          </p:cNvPr>
          <p:cNvGraphicFramePr>
            <a:graphicFrameLocks noGrp="1"/>
          </p:cNvGraphicFramePr>
          <p:nvPr>
            <p:ph idx="1"/>
            <p:extLst>
              <p:ext uri="{D42A27DB-BD31-4B8C-83A1-F6EECF244321}">
                <p14:modId xmlns:p14="http://schemas.microsoft.com/office/powerpoint/2010/main" val="963010654"/>
              </p:ext>
            </p:extLst>
          </p:nvPr>
        </p:nvGraphicFramePr>
        <p:xfrm>
          <a:off x="838201" y="1825625"/>
          <a:ext cx="2799522" cy="1483360"/>
        </p:xfrm>
        <a:graphic>
          <a:graphicData uri="http://schemas.openxmlformats.org/drawingml/2006/table">
            <a:tbl>
              <a:tblPr firstRow="1" bandRow="1">
                <a:tableStyleId>{5940675A-B579-460E-94D1-54222C63F5DA}</a:tableStyleId>
              </a:tblPr>
              <a:tblGrid>
                <a:gridCol w="1408042">
                  <a:extLst>
                    <a:ext uri="{9D8B030D-6E8A-4147-A177-3AD203B41FA5}">
                      <a16:colId xmlns:a16="http://schemas.microsoft.com/office/drawing/2014/main" val="1850124735"/>
                    </a:ext>
                  </a:extLst>
                </a:gridCol>
                <a:gridCol w="1391480">
                  <a:extLst>
                    <a:ext uri="{9D8B030D-6E8A-4147-A177-3AD203B41FA5}">
                      <a16:colId xmlns:a16="http://schemas.microsoft.com/office/drawing/2014/main" val="2203945218"/>
                    </a:ext>
                  </a:extLst>
                </a:gridCol>
              </a:tblGrid>
              <a:tr h="370840">
                <a:tc>
                  <a:txBody>
                    <a:bodyPr/>
                    <a:lstStyle/>
                    <a:p>
                      <a:pPr algn="ctr"/>
                      <a:r>
                        <a:rPr lang="en-US" b="1" dirty="0"/>
                        <a:t>Inputs</a:t>
                      </a:r>
                    </a:p>
                  </a:txBody>
                  <a:tcPr/>
                </a:tc>
                <a:tc>
                  <a:txBody>
                    <a:bodyPr/>
                    <a:lstStyle/>
                    <a:p>
                      <a:pPr algn="ctr"/>
                      <a:r>
                        <a:rPr lang="en-US" b="1" dirty="0"/>
                        <a:t>Outputs</a:t>
                      </a:r>
                    </a:p>
                  </a:txBody>
                  <a:tcPr/>
                </a:tc>
                <a:extLst>
                  <a:ext uri="{0D108BD9-81ED-4DB2-BD59-A6C34878D82A}">
                    <a16:rowId xmlns:a16="http://schemas.microsoft.com/office/drawing/2014/main" val="2763477701"/>
                  </a:ext>
                </a:extLst>
              </a:tr>
              <a:tr h="370840">
                <a:tc>
                  <a:txBody>
                    <a:bodyPr/>
                    <a:lstStyle/>
                    <a:p>
                      <a:pPr algn="ctr"/>
                      <a:r>
                        <a:rPr lang="en-US" dirty="0"/>
                        <a:t>x</a:t>
                      </a:r>
                    </a:p>
                  </a:txBody>
                  <a:tcPr/>
                </a:tc>
                <a:tc>
                  <a:txBody>
                    <a:bodyPr/>
                    <a:lstStyle/>
                    <a:p>
                      <a:pPr algn="ctr"/>
                      <a:r>
                        <a:rPr lang="en-US" dirty="0"/>
                        <a:t>y</a:t>
                      </a:r>
                    </a:p>
                  </a:txBody>
                  <a:tcPr/>
                </a:tc>
                <a:extLst>
                  <a:ext uri="{0D108BD9-81ED-4DB2-BD59-A6C34878D82A}">
                    <a16:rowId xmlns:a16="http://schemas.microsoft.com/office/drawing/2014/main" val="3211764679"/>
                  </a:ext>
                </a:extLst>
              </a:tr>
              <a:tr h="370840">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493861712"/>
                  </a:ext>
                </a:extLst>
              </a:tr>
              <a:tr h="370840">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3969904517"/>
                  </a:ext>
                </a:extLst>
              </a:tr>
            </a:tbl>
          </a:graphicData>
        </a:graphic>
      </p:graphicFrame>
    </p:spTree>
    <p:extLst>
      <p:ext uri="{BB962C8B-B14F-4D97-AF65-F5344CB8AC3E}">
        <p14:creationId xmlns:p14="http://schemas.microsoft.com/office/powerpoint/2010/main" val="2615253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3694</TotalTime>
  <Words>1447</Words>
  <Application>Microsoft Macintosh PowerPoint</Application>
  <PresentationFormat>Widescreen</PresentationFormat>
  <Paragraphs>192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Boolean Algebra, Gates and Digital Logic</vt:lpstr>
      <vt:lpstr> BOOLEAN ALGEBRA </vt:lpstr>
      <vt:lpstr> Boolean Expressions </vt:lpstr>
      <vt:lpstr>Boolean Expressions</vt:lpstr>
      <vt:lpstr> Boolean Identities </vt:lpstr>
      <vt:lpstr>Boolean Identities</vt:lpstr>
      <vt:lpstr>Truth Table for AND</vt:lpstr>
      <vt:lpstr>Truth Table for OR</vt:lpstr>
      <vt:lpstr>The Truth Table for NOT</vt:lpstr>
      <vt:lpstr>Gates and Digital Logic Circuits  </vt:lpstr>
      <vt:lpstr>Digital Logic Circuits</vt:lpstr>
      <vt:lpstr>Gates Continued…</vt:lpstr>
      <vt:lpstr> Gates Continued </vt:lpstr>
      <vt:lpstr>Symbols for AND gate, OR gate, and NOT gate(inverter), shown from left to right </vt:lpstr>
      <vt:lpstr>Three categories of gates</vt:lpstr>
      <vt:lpstr>AND Gate Symbol and AND GATE Truth Table</vt:lpstr>
      <vt:lpstr>OR Gate</vt:lpstr>
      <vt:lpstr>NOT Gate </vt:lpstr>
      <vt:lpstr>Universal gates </vt:lpstr>
      <vt:lpstr> NAND Gate </vt:lpstr>
      <vt:lpstr>NOR gate </vt:lpstr>
      <vt:lpstr>Summary</vt:lpstr>
      <vt:lpstr>Three Input AND Gate</vt:lpstr>
      <vt:lpstr>Making A Three Input Gate</vt:lpstr>
      <vt:lpstr>In class Activity- Four Input AND Gate</vt:lpstr>
      <vt:lpstr>In-class Activity</vt:lpstr>
      <vt:lpstr>Gates and Integrated Circuits</vt:lpstr>
      <vt:lpstr>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steven.fulakeza@lc.cuny.edu</dc:creator>
  <cp:lastModifiedBy>steven.fulakeza@lc.cuny.edu</cp:lastModifiedBy>
  <cp:revision>60</cp:revision>
  <dcterms:created xsi:type="dcterms:W3CDTF">2020-05-31T04:20:55Z</dcterms:created>
  <dcterms:modified xsi:type="dcterms:W3CDTF">2020-07-20T23:46:35Z</dcterms:modified>
</cp:coreProperties>
</file>